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xls" ContentType="application/vnd.ms-exce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895" r:id="rId2"/>
    <p:sldId id="1214" r:id="rId3"/>
    <p:sldId id="1223" r:id="rId4"/>
    <p:sldId id="1224" r:id="rId5"/>
    <p:sldId id="1222" r:id="rId6"/>
    <p:sldId id="1157" r:id="rId7"/>
    <p:sldId id="1148" r:id="rId8"/>
    <p:sldId id="1150" r:id="rId9"/>
    <p:sldId id="1152" r:id="rId10"/>
    <p:sldId id="1153" r:id="rId11"/>
    <p:sldId id="1154" r:id="rId12"/>
    <p:sldId id="869" r:id="rId13"/>
    <p:sldId id="871" r:id="rId14"/>
    <p:sldId id="1215" r:id="rId15"/>
    <p:sldId id="1216" r:id="rId16"/>
    <p:sldId id="1217" r:id="rId17"/>
    <p:sldId id="1220" r:id="rId18"/>
    <p:sldId id="1219" r:id="rId19"/>
    <p:sldId id="1000" r:id="rId20"/>
    <p:sldId id="1014" r:id="rId21"/>
    <p:sldId id="1102" r:id="rId22"/>
    <p:sldId id="1159" r:id="rId23"/>
    <p:sldId id="1103" r:id="rId24"/>
    <p:sldId id="1104" r:id="rId25"/>
    <p:sldId id="1105" r:id="rId26"/>
    <p:sldId id="1226" r:id="rId27"/>
    <p:sldId id="1106" r:id="rId28"/>
    <p:sldId id="1108" r:id="rId29"/>
    <p:sldId id="1225" r:id="rId30"/>
    <p:sldId id="1109" r:id="rId31"/>
    <p:sldId id="1110" r:id="rId32"/>
    <p:sldId id="1113" r:id="rId33"/>
    <p:sldId id="1114" r:id="rId34"/>
    <p:sldId id="1115" r:id="rId35"/>
    <p:sldId id="1144" r:id="rId36"/>
    <p:sldId id="1145" r:id="rId37"/>
    <p:sldId id="1188" r:id="rId38"/>
    <p:sldId id="1161" r:id="rId39"/>
    <p:sldId id="1187" r:id="rId40"/>
    <p:sldId id="1162" r:id="rId41"/>
    <p:sldId id="1163" r:id="rId42"/>
    <p:sldId id="1168" r:id="rId43"/>
    <p:sldId id="1169" r:id="rId44"/>
    <p:sldId id="1170" r:id="rId45"/>
    <p:sldId id="1227" r:id="rId46"/>
    <p:sldId id="1182" r:id="rId47"/>
    <p:sldId id="1183" r:id="rId48"/>
    <p:sldId id="1191" r:id="rId49"/>
    <p:sldId id="1192" r:id="rId50"/>
    <p:sldId id="1196" r:id="rId51"/>
    <p:sldId id="1198" r:id="rId52"/>
    <p:sldId id="1200" r:id="rId53"/>
    <p:sldId id="1202" r:id="rId54"/>
    <p:sldId id="1205" r:id="rId55"/>
    <p:sldId id="1228" r:id="rId56"/>
  </p:sldIdLst>
  <p:sldSz cx="9144000" cy="6858000" type="screen4x3"/>
  <p:notesSz cx="6794500" cy="9918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8484D6"/>
    <a:srgbClr val="C0C0C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0" autoAdjust="0"/>
    <p:restoredTop sz="94589" autoAdjust="0"/>
  </p:normalViewPr>
  <p:slideViewPr>
    <p:cSldViewPr>
      <p:cViewPr>
        <p:scale>
          <a:sx n="68" d="100"/>
          <a:sy n="68" d="100"/>
        </p:scale>
        <p:origin x="-9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1998" y="-102"/>
      </p:cViewPr>
      <p:guideLst>
        <p:guide orient="horz" pos="3124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UBLICATIONS\JOURNAL%20ARTICLES\1.%20Submitted\2009%20The%20World%20Economy\tables%20and%20figures%20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'C:\PUBLICATIONS\JOURNAL ARTICLES\1. Submitted\2009 The World Economy\[figures (developing countries).xlsx]developing countries (alt)'!$P$38</c:f>
              <c:strCache>
                <c:ptCount val="1"/>
                <c:pt idx="0">
                  <c:v>1985</c:v>
                </c:pt>
              </c:strCache>
            </c:strRef>
          </c:tx>
          <c:cat>
            <c:strRef>
              <c:f>'C:\PUBLICATIONS\JOURNAL ARTICLES\1. Submitted\2009 The World Economy\[figures (developing countries).xlsx]developing countries (alt)'!$O$39:$O$43</c:f>
              <c:strCache>
                <c:ptCount val="5"/>
                <c:pt idx="0">
                  <c:v>total</c:v>
                </c:pt>
                <c:pt idx="1">
                  <c:v>tropical products</c:v>
                </c:pt>
                <c:pt idx="2">
                  <c:v>temperate products</c:v>
                </c:pt>
                <c:pt idx="3">
                  <c:v>high-value products</c:v>
                </c:pt>
                <c:pt idx="4">
                  <c:v>other products</c:v>
                </c:pt>
              </c:strCache>
            </c:strRef>
          </c:cat>
          <c:val>
            <c:numRef>
              <c:f>'C:\PUBLICATIONS\JOURNAL ARTICLES\1. Submitted\2009 The World Economy\[figures (developing countries).xlsx]developing countries (alt)'!$P$39:$P$43</c:f>
              <c:numCache>
                <c:formatCode>General</c:formatCode>
                <c:ptCount val="5"/>
                <c:pt idx="0">
                  <c:v>67.617749000000003</c:v>
                </c:pt>
                <c:pt idx="1">
                  <c:v>28.124980000000068</c:v>
                </c:pt>
                <c:pt idx="2">
                  <c:v>17.200680999999989</c:v>
                </c:pt>
                <c:pt idx="3">
                  <c:v>15.689861000000001</c:v>
                </c:pt>
                <c:pt idx="4">
                  <c:v>6.6022270000000001</c:v>
                </c:pt>
              </c:numCache>
            </c:numRef>
          </c:val>
        </c:ser>
        <c:ser>
          <c:idx val="1"/>
          <c:order val="1"/>
          <c:tx>
            <c:strRef>
              <c:f>'C:\PUBLICATIONS\JOURNAL ARTICLES\1. Submitted\2009 The World Economy\[figures (developing countries).xlsx]developing countries (alt)'!$Q$38</c:f>
              <c:strCache>
                <c:ptCount val="1"/>
                <c:pt idx="0">
                  <c:v>1995</c:v>
                </c:pt>
              </c:strCache>
            </c:strRef>
          </c:tx>
          <c:cat>
            <c:strRef>
              <c:f>'C:\PUBLICATIONS\JOURNAL ARTICLES\1. Submitted\2009 The World Economy\[figures (developing countries).xlsx]developing countries (alt)'!$O$39:$O$43</c:f>
              <c:strCache>
                <c:ptCount val="5"/>
                <c:pt idx="0">
                  <c:v>total</c:v>
                </c:pt>
                <c:pt idx="1">
                  <c:v>tropical products</c:v>
                </c:pt>
                <c:pt idx="2">
                  <c:v>temperate products</c:v>
                </c:pt>
                <c:pt idx="3">
                  <c:v>high-value products</c:v>
                </c:pt>
                <c:pt idx="4">
                  <c:v>other products</c:v>
                </c:pt>
              </c:strCache>
            </c:strRef>
          </c:cat>
          <c:val>
            <c:numRef>
              <c:f>'C:\PUBLICATIONS\JOURNAL ARTICLES\1. Submitted\2009 The World Economy\[figures (developing countries).xlsx]developing countries (alt)'!$Q$39:$Q$43</c:f>
              <c:numCache>
                <c:formatCode>General</c:formatCode>
                <c:ptCount val="5"/>
                <c:pt idx="0">
                  <c:v>134.03204300000004</c:v>
                </c:pt>
                <c:pt idx="1">
                  <c:v>33.241022000000001</c:v>
                </c:pt>
                <c:pt idx="2">
                  <c:v>32.087931000000005</c:v>
                </c:pt>
                <c:pt idx="3">
                  <c:v>49.339807999999998</c:v>
                </c:pt>
                <c:pt idx="4">
                  <c:v>19.363282000000002</c:v>
                </c:pt>
              </c:numCache>
            </c:numRef>
          </c:val>
        </c:ser>
        <c:ser>
          <c:idx val="2"/>
          <c:order val="2"/>
          <c:tx>
            <c:strRef>
              <c:f>'C:\PUBLICATIONS\JOURNAL ARTICLES\1. Submitted\2009 The World Economy\[figures (developing countries).xlsx]developing countries (alt)'!$R$38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000000">
                <a:lumMod val="65000"/>
                <a:lumOff val="35000"/>
              </a:srgbClr>
            </a:solidFill>
          </c:spPr>
          <c:cat>
            <c:strRef>
              <c:f>'C:\PUBLICATIONS\JOURNAL ARTICLES\1. Submitted\2009 The World Economy\[figures (developing countries).xlsx]developing countries (alt)'!$O$39:$O$43</c:f>
              <c:strCache>
                <c:ptCount val="5"/>
                <c:pt idx="0">
                  <c:v>total</c:v>
                </c:pt>
                <c:pt idx="1">
                  <c:v>tropical products</c:v>
                </c:pt>
                <c:pt idx="2">
                  <c:v>temperate products</c:v>
                </c:pt>
                <c:pt idx="3">
                  <c:v>high-value products</c:v>
                </c:pt>
                <c:pt idx="4">
                  <c:v>other products</c:v>
                </c:pt>
              </c:strCache>
            </c:strRef>
          </c:cat>
          <c:val>
            <c:numRef>
              <c:f>'C:\PUBLICATIONS\JOURNAL ARTICLES\1. Submitted\2009 The World Economy\[figures (developing countries).xlsx]developing countries (alt)'!$R$39:$R$43</c:f>
              <c:numCache>
                <c:formatCode>General</c:formatCode>
                <c:ptCount val="5"/>
                <c:pt idx="0">
                  <c:v>217.12150700000001</c:v>
                </c:pt>
                <c:pt idx="1">
                  <c:v>39.735508000000166</c:v>
                </c:pt>
                <c:pt idx="2">
                  <c:v>58.000344000000005</c:v>
                </c:pt>
                <c:pt idx="3">
                  <c:v>86.699104000000005</c:v>
                </c:pt>
                <c:pt idx="4">
                  <c:v>32.686551000000001</c:v>
                </c:pt>
              </c:numCache>
            </c:numRef>
          </c:val>
        </c:ser>
        <c:dLbls/>
        <c:axId val="118275072"/>
        <c:axId val="97895168"/>
      </c:barChart>
      <c:catAx>
        <c:axId val="118275072"/>
        <c:scaling>
          <c:orientation val="minMax"/>
        </c:scaling>
        <c:axPos val="b"/>
        <c:tickLblPos val="nextTo"/>
        <c:crossAx val="97895168"/>
        <c:crosses val="autoZero"/>
        <c:auto val="1"/>
        <c:lblAlgn val="ctr"/>
        <c:lblOffset val="100"/>
      </c:catAx>
      <c:valAx>
        <c:axId val="978951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billion US$</a:t>
                </a:r>
              </a:p>
            </c:rich>
          </c:tx>
        </c:title>
        <c:numFmt formatCode="General" sourceLinked="1"/>
        <c:tickLblPos val="nextTo"/>
        <c:crossAx val="118275072"/>
        <c:crosses val="autoZero"/>
        <c:crossBetween val="between"/>
      </c:valAx>
    </c:plotArea>
    <c:legend>
      <c:legendPos val="r"/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9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6DEDC28-F07C-4350-B231-C13DB55DC845}" type="datetimeFigureOut">
              <a:rPr lang="en-US"/>
              <a:pPr>
                <a:defRPr/>
              </a:pPr>
              <a:t>3/16/2012</a:t>
            </a:fld>
            <a:endParaRPr lang="en-US"/>
          </a:p>
        </p:txBody>
      </p:sp>
      <p:sp>
        <p:nvSpPr>
          <p:cNvPr id="1819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19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83CD624B-B727-4EFC-9382-363C80CA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163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1700"/>
            <a:ext cx="543560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183A3277-8818-447F-8A87-B18F187D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996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689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93DC8A-2CA7-4215-A0DD-366555A9641F}" type="slidenum">
              <a:rPr lang="en-US" sz="1200" b="0"/>
              <a:pPr algn="r"/>
              <a:t>6</a:t>
            </a:fld>
            <a:endParaRPr lang="en-US" sz="1200" b="0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0705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003E97-F87B-499B-98C5-C7C0BB602EB7}" type="slidenum">
              <a:rPr lang="en-US" sz="1200" b="0"/>
              <a:pPr algn="r"/>
              <a:t>20</a:t>
            </a:fld>
            <a:endParaRPr lang="en-US" sz="1200" b="0"/>
          </a:p>
        </p:txBody>
      </p:sp>
      <p:sp>
        <p:nvSpPr>
          <p:cNvPr id="212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945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39F5E2E-CE10-4F3A-B9BD-E9C7B98092D5}" type="slidenum">
              <a:rPr lang="en-US" sz="1200" b="0"/>
              <a:pPr algn="r"/>
              <a:t>26</a:t>
            </a:fld>
            <a:endParaRPr lang="en-US" sz="1200" b="0"/>
          </a:p>
        </p:txBody>
      </p:sp>
      <p:sp>
        <p:nvSpPr>
          <p:cNvPr id="213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30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5" name="Rectangle 7"/>
          <p:cNvSpPr txBox="1">
            <a:spLocks noGrp="1" noChangeArrowheads="1"/>
          </p:cNvSpPr>
          <p:nvPr/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38125C-5178-439D-B06E-44A5EA8A1B8B}" type="slidenum">
              <a:rPr lang="en-US" sz="1200" b="0"/>
              <a:pPr algn="r"/>
              <a:t>28</a:t>
            </a:fld>
            <a:endParaRPr lang="en-US" sz="1200" b="0"/>
          </a:p>
        </p:txBody>
      </p:sp>
      <p:sp>
        <p:nvSpPr>
          <p:cNvPr id="214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7762" cy="3717925"/>
          </a:xfrm>
          <a:ln/>
        </p:spPr>
      </p:sp>
      <p:sp>
        <p:nvSpPr>
          <p:cNvPr id="214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7"/>
          <p:cNvSpPr txBox="1">
            <a:spLocks noGrp="1" noChangeArrowheads="1"/>
          </p:cNvSpPr>
          <p:nvPr/>
        </p:nvSpPr>
        <p:spPr bwMode="auto">
          <a:xfrm>
            <a:off x="3849688" y="9420225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A4967E-A4D7-4AC4-AB7F-DFC13FE0A48B}" type="slidenum">
              <a:rPr lang="en-US" sz="1200" b="0"/>
              <a:pPr algn="r"/>
              <a:t>36</a:t>
            </a:fld>
            <a:endParaRPr lang="en-US" sz="1200" b="0"/>
          </a:p>
        </p:txBody>
      </p:sp>
      <p:sp>
        <p:nvSpPr>
          <p:cNvPr id="227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7762" cy="3717925"/>
          </a:xfrm>
          <a:ln/>
        </p:spPr>
      </p:sp>
      <p:sp>
        <p:nvSpPr>
          <p:cNvPr id="227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06789EF-3D51-4DD2-97B6-D4B7BD43749B}" type="slidenum">
              <a:rPr lang="en-US" sz="1200">
                <a:latin typeface="Arial" pitchFamily="34" charset="0"/>
              </a:rPr>
              <a:pPr algn="r" eaLnBrk="1" hangingPunct="1"/>
              <a:t>37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EU: marketing, labeling standards, health control</a:t>
            </a:r>
          </a:p>
          <a:p>
            <a:r>
              <a:rPr lang="nl-BE"/>
              <a:t>private food quality, food safety, ethical, environmental standards (ISO, EurepGAP, Tesco Nature Choice, …)</a:t>
            </a:r>
          </a:p>
          <a:p>
            <a:pPr lvl="1"/>
            <a:endParaRPr lang="nl-BE"/>
          </a:p>
          <a:p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EC899E23-4CAC-4EAA-BFB4-FBFAF52900F0}" type="slidenum">
              <a:rPr lang="en-US" sz="1200">
                <a:latin typeface="Arial" pitchFamily="34" charset="0"/>
              </a:rPr>
              <a:pPr algn="r" eaLnBrk="1" hangingPunct="1"/>
              <a:t>38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3903"/>
            <a:ext cx="4528093" cy="3717791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3B84A32-6DFB-45BA-9710-5522DAA486AE}" type="slidenum">
              <a:rPr lang="en-US" sz="1200">
                <a:latin typeface="Arial" pitchFamily="34" charset="0"/>
              </a:rPr>
              <a:pPr algn="r" eaLnBrk="1" hangingPunct="1"/>
              <a:t>40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3903"/>
            <a:ext cx="4528093" cy="3717791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FD2E3DF-75CB-45A4-A213-E3D911ADF0C9}" type="slidenum">
              <a:rPr lang="en-US" sz="1200">
                <a:latin typeface="Arial" pitchFamily="34" charset="0"/>
              </a:rPr>
              <a:pPr algn="r" eaLnBrk="1" hangingPunct="1"/>
              <a:t>41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3903"/>
            <a:ext cx="4528093" cy="3717791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7F83ABF-274A-442F-A90A-BDF9A39A3EED}" type="slidenum">
              <a:rPr lang="en-US" sz="1200">
                <a:latin typeface="Arial" pitchFamily="34" charset="0"/>
              </a:rPr>
              <a:pPr algn="r" eaLnBrk="1" hangingPunct="1"/>
              <a:t>42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DB1DFEA-7F1F-4986-B7C7-009153FACABE}" type="slidenum">
              <a:rPr lang="en-US" sz="1200">
                <a:latin typeface="Arial" pitchFamily="34" charset="0"/>
              </a:rPr>
              <a:pPr algn="r" eaLnBrk="1" hangingPunct="1"/>
              <a:t>43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3069D-BDFD-43A7-A36F-6CD9ACC1AA8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3D8B4E15-6BFC-4DFB-8B6A-E0251CDAFEF8}" type="slidenum">
              <a:rPr lang="en-US" sz="1200">
                <a:latin typeface="Arial" pitchFamily="34" charset="0"/>
              </a:rPr>
              <a:pPr algn="r" eaLnBrk="1" hangingPunct="1"/>
              <a:t>44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27F83ABF-274A-442F-A90A-BDF9A39A3EED}" type="slidenum">
              <a:rPr lang="en-US" sz="1200">
                <a:latin typeface="Arial" pitchFamily="34" charset="0"/>
              </a:rPr>
              <a:pPr algn="r" eaLnBrk="1" hangingPunct="1"/>
              <a:t>45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0461D0FB-5DB7-45A3-8E4E-9FCB1AA0EEE4}" type="slidenum">
              <a:rPr lang="en-US" sz="1200">
                <a:latin typeface="Arial" pitchFamily="34" charset="0"/>
              </a:rPr>
              <a:pPr algn="r" eaLnBrk="1" hangingPunct="1"/>
              <a:t>46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3902"/>
            <a:ext cx="4529667" cy="3719513"/>
          </a:xfrm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382"/>
            <a:ext cx="5435600" cy="44651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 txBox="1">
            <a:spLocks noGrp="1" noChangeArrowheads="1"/>
          </p:cNvSpPr>
          <p:nvPr/>
        </p:nvSpPr>
        <p:spPr bwMode="auto">
          <a:xfrm>
            <a:off x="3848645" y="9421044"/>
            <a:ext cx="2944283" cy="49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C4D2EB5B-D35E-4791-8AB1-5CD82F00FE10}" type="slidenum">
              <a:rPr lang="en-US" sz="1200">
                <a:latin typeface="Arial" pitchFamily="34" charset="0"/>
              </a:rPr>
              <a:pPr algn="r" eaLnBrk="1" hangingPunct="1"/>
              <a:t>47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990" y="743902"/>
            <a:ext cx="4529667" cy="3719513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1382"/>
            <a:ext cx="5435600" cy="44651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39FFD-D0B6-4E5F-8BB2-59A29A0A087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737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1D4B86-5075-4640-89B9-8661B5587C83}" type="slidenum">
              <a:rPr lang="en-US" sz="1200" b="0"/>
              <a:pPr algn="r"/>
              <a:t>8</a:t>
            </a:fld>
            <a:endParaRPr lang="en-US" sz="1200" b="0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3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CD385A-9010-4CAB-97E1-1EC69F3C2096}" type="slidenum">
              <a:rPr lang="en-US" sz="1200" b="0"/>
              <a:pPr algn="r"/>
              <a:t>9</a:t>
            </a:fld>
            <a:endParaRPr lang="en-US" sz="1200" b="0"/>
          </a:p>
        </p:txBody>
      </p:sp>
      <p:sp>
        <p:nvSpPr>
          <p:cNvPr id="1656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6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BA36DB1-5061-4148-84A6-4019383EBE89}" type="slidenum">
              <a:rPr lang="en-US" sz="1200" b="0">
                <a:latin typeface="+mn-lt"/>
              </a:rPr>
              <a:pPr algn="r">
                <a:defRPr/>
              </a:pPr>
              <a:t>10</a:t>
            </a:fld>
            <a:endParaRPr lang="en-US" sz="1200" b="0">
              <a:latin typeface="+mn-lt"/>
            </a:endParaRPr>
          </a:p>
        </p:txBody>
      </p:sp>
      <p:sp>
        <p:nvSpPr>
          <p:cNvPr id="227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ln/>
        </p:spPr>
      </p:sp>
      <p:sp>
        <p:nvSpPr>
          <p:cNvPr id="227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81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67235A4-EBB2-42BB-964B-CB7F090551C2}" type="slidenum">
              <a:rPr lang="en-US" sz="1200" b="0"/>
              <a:pPr algn="r"/>
              <a:t>11</a:t>
            </a:fld>
            <a:endParaRPr lang="en-US" sz="1200" b="0"/>
          </a:p>
        </p:txBody>
      </p:sp>
      <p:sp>
        <p:nvSpPr>
          <p:cNvPr id="165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BD4B9D-338F-46D7-8528-62AFD71495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61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A907E-EF2C-47FC-B5B0-9C5F580F2F6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1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561" name="Rectangle 7"/>
          <p:cNvSpPr txBox="1">
            <a:spLocks noGrp="1" noChangeArrowheads="1"/>
          </p:cNvSpPr>
          <p:nvPr/>
        </p:nvSpPr>
        <p:spPr bwMode="auto">
          <a:xfrm>
            <a:off x="3848100" y="94218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E5550E-57C1-453E-A9DD-0ED7391FB4D2}" type="slidenum">
              <a:rPr lang="en-US" sz="1200" b="0"/>
              <a:pPr algn="r"/>
              <a:t>19</a:t>
            </a:fld>
            <a:endParaRPr lang="en-US" sz="1200" b="0"/>
          </a:p>
        </p:txBody>
      </p:sp>
      <p:sp>
        <p:nvSpPr>
          <p:cNvPr id="211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4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734E4-4A57-4129-A1EB-AE24A9F5B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F536-F37D-44B0-8BFD-C4FB40DCA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B4813-8006-4A57-A6F9-4387F4B82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0F98-431F-4AF4-84D6-8E89D9337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DCB5-AB63-4A67-9BFF-54FC7A90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CD062-2693-480D-A44B-3858FF5F9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1640-568A-41EE-B319-A6CBF9EB3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4095-F3D4-4D73-BCB8-BB7DBB273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0BA0A-8953-49D4-ADF0-AFE320904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1C85A-5297-4FD2-90BC-7D56A04D9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EDA24-103B-4564-B9D0-39C476035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7A6-2A2F-4EC2-A6A3-6E7283C7E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B69A-BD33-41BD-ADCE-3A54874C2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AC044-D370-46E8-BCAA-328BE2127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8A47C71-111D-404A-AE27-0E260087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2.xls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Chart3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8493125" cy="1143000"/>
          </a:xfrm>
        </p:spPr>
        <p:txBody>
          <a:bodyPr/>
          <a:lstStyle/>
          <a:p>
            <a:r>
              <a:rPr lang="nl-BE" sz="4000" b="1" dirty="0" smtClean="0"/>
              <a:t>Trade, Standards &amp; </a:t>
            </a:r>
            <a:r>
              <a:rPr lang="nl-BE" sz="4000" b="1" dirty="0" err="1" smtClean="0"/>
              <a:t>Poverty</a:t>
            </a: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/>
            </a:r>
            <a:br>
              <a:rPr lang="nl-BE" sz="4000" b="1" dirty="0" smtClean="0"/>
            </a:br>
            <a:r>
              <a:rPr lang="nl-BE" sz="4000" b="1" dirty="0" smtClean="0"/>
              <a:t>(High Value Supply Chains </a:t>
            </a:r>
            <a:r>
              <a:rPr lang="nl-BE" sz="4000" b="1" dirty="0" err="1" smtClean="0"/>
              <a:t>and</a:t>
            </a:r>
            <a:r>
              <a:rPr lang="nl-BE" sz="4000" b="1" dirty="0" smtClean="0"/>
              <a:t> </a:t>
            </a:r>
            <a:r>
              <a:rPr lang="nl-BE" sz="4000" b="1" dirty="0" err="1" smtClean="0"/>
              <a:t>Poor</a:t>
            </a:r>
            <a:r>
              <a:rPr lang="nl-BE" sz="4000" b="1" dirty="0" smtClean="0"/>
              <a:t> Farmers)</a:t>
            </a:r>
            <a:br>
              <a:rPr lang="nl-BE" sz="4000" b="1" dirty="0" smtClean="0"/>
            </a:br>
            <a:endParaRPr lang="en-US" sz="4000" b="1" dirty="0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573016"/>
            <a:ext cx="8424862" cy="3860800"/>
          </a:xfrm>
        </p:spPr>
        <p:txBody>
          <a:bodyPr/>
          <a:lstStyle/>
          <a:p>
            <a:endParaRPr lang="nl-BE" sz="3600" b="1" dirty="0" smtClean="0"/>
          </a:p>
          <a:p>
            <a:r>
              <a:rPr lang="nl-BE" sz="3600" b="1" dirty="0" smtClean="0"/>
              <a:t>Jo Swinnen</a:t>
            </a:r>
            <a:endParaRPr lang="nl-BE" b="1" dirty="0" smtClean="0"/>
          </a:p>
          <a:p>
            <a:r>
              <a:rPr lang="nl-BE" sz="2800" dirty="0" smtClean="0"/>
              <a:t>University of Leuven</a:t>
            </a:r>
          </a:p>
          <a:p>
            <a:endParaRPr lang="nl-BE" sz="2800" dirty="0" smtClean="0"/>
          </a:p>
          <a:p>
            <a:r>
              <a:rPr lang="nl-BE" sz="2800" dirty="0" smtClean="0"/>
              <a:t>BASIS Washington DC Sept 2011</a:t>
            </a:r>
            <a:endParaRPr lang="en-US" sz="2800" dirty="0" smtClean="0"/>
          </a:p>
        </p:txBody>
      </p:sp>
      <p:pic>
        <p:nvPicPr>
          <p:cNvPr id="18435" name="Picture 4" descr="banner_kuleuv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3627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60350"/>
            <a:ext cx="8229600" cy="914400"/>
          </a:xfrm>
        </p:spPr>
        <p:txBody>
          <a:bodyPr anchor="t"/>
          <a:lstStyle/>
          <a:p>
            <a:r>
              <a:rPr lang="en-US" altLang="zh-CN" sz="4800" b="1" smtClean="0">
                <a:ea typeface="华文楷体"/>
                <a:cs typeface="华文楷体"/>
              </a:rPr>
              <a:t>China: The Retail Olympics</a:t>
            </a:r>
            <a:r>
              <a:rPr lang="en-US" altLang="zh-CN" sz="3600" b="1" smtClean="0">
                <a:ea typeface="华文楷体"/>
                <a:cs typeface="华文楷体"/>
              </a:rPr>
              <a:t/>
            </a:r>
            <a:br>
              <a:rPr lang="en-US" altLang="zh-CN" sz="3600" b="1" smtClean="0">
                <a:ea typeface="华文楷体"/>
                <a:cs typeface="华文楷体"/>
              </a:rPr>
            </a:br>
            <a:endParaRPr lang="en-US" altLang="zh-CN" sz="3600" b="1" smtClean="0">
              <a:ea typeface="华文楷体"/>
              <a:cs typeface="华文楷体"/>
            </a:endParaRPr>
          </a:p>
        </p:txBody>
      </p:sp>
      <p:graphicFrame>
        <p:nvGraphicFramePr>
          <p:cNvPr id="2270211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859338" y="1916113"/>
          <a:ext cx="4106862" cy="3673475"/>
        </p:xfrm>
        <a:graphic>
          <a:graphicData uri="http://schemas.openxmlformats.org/presentationml/2006/ole">
            <p:oleObj spid="_x0000_s2276380" name="Chart" r:id="rId4" imgW="8229600" imgH="4524288" progId="MSGraph.Chart.8">
              <p:embed followColorScheme="full"/>
            </p:oleObj>
          </a:graphicData>
        </a:graphic>
      </p:graphicFrame>
      <p:sp>
        <p:nvSpPr>
          <p:cNvPr id="2270212" name="Text Box 4"/>
          <p:cNvSpPr txBox="1">
            <a:spLocks noChangeArrowheads="1"/>
          </p:cNvSpPr>
          <p:nvPr/>
        </p:nvSpPr>
        <p:spPr bwMode="auto">
          <a:xfrm>
            <a:off x="4643438" y="5734050"/>
            <a:ext cx="428942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0">
                <a:latin typeface="Calibri" pitchFamily="34" charset="0"/>
                <a:ea typeface="宋体"/>
                <a:cs typeface="宋体"/>
              </a:rPr>
              <a:t>40% </a:t>
            </a:r>
            <a:r>
              <a:rPr lang="en-US" altLang="zh-CN" sz="2800" b="0">
                <a:ea typeface="宋体"/>
                <a:cs typeface="宋体"/>
              </a:rPr>
              <a:t>annual growth between 1998 and 2002</a:t>
            </a:r>
            <a:r>
              <a:rPr lang="en-US" altLang="zh-CN" b="0">
                <a:ea typeface="宋体"/>
                <a:cs typeface="宋体"/>
              </a:rPr>
              <a:t> </a:t>
            </a:r>
          </a:p>
        </p:txBody>
      </p:sp>
      <p:sp>
        <p:nvSpPr>
          <p:cNvPr id="2270213" name="Text Box 6"/>
          <p:cNvSpPr txBox="1">
            <a:spLocks noChangeArrowheads="1"/>
          </p:cNvSpPr>
          <p:nvPr/>
        </p:nvSpPr>
        <p:spPr bwMode="auto">
          <a:xfrm>
            <a:off x="539750" y="1268413"/>
            <a:ext cx="3786188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600" b="0">
                <a:latin typeface="Verdana" pitchFamily="34" charset="0"/>
                <a:ea typeface="宋体"/>
                <a:cs typeface="宋体"/>
              </a:rPr>
              <a:t>Number</a:t>
            </a:r>
          </a:p>
        </p:txBody>
      </p:sp>
      <p:sp>
        <p:nvSpPr>
          <p:cNvPr id="2270214" name="Text Box 7"/>
          <p:cNvSpPr txBox="1">
            <a:spLocks noChangeArrowheads="1"/>
          </p:cNvSpPr>
          <p:nvPr/>
        </p:nvSpPr>
        <p:spPr bwMode="auto">
          <a:xfrm>
            <a:off x="5072063" y="1268413"/>
            <a:ext cx="4071937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600" b="0">
                <a:latin typeface="Verdana" pitchFamily="34" charset="0"/>
                <a:ea typeface="宋体"/>
                <a:cs typeface="宋体"/>
              </a:rPr>
              <a:t>Sales (billion US$)</a:t>
            </a:r>
            <a:endParaRPr lang="zh-CN" altLang="en-US" sz="2600" b="0">
              <a:latin typeface="Verdana" pitchFamily="34" charset="0"/>
              <a:ea typeface="宋体"/>
              <a:cs typeface="宋体"/>
            </a:endParaRPr>
          </a:p>
        </p:txBody>
      </p:sp>
      <p:sp>
        <p:nvSpPr>
          <p:cNvPr id="2270215" name="Text Box 8"/>
          <p:cNvSpPr txBox="1">
            <a:spLocks noChangeArrowheads="1"/>
          </p:cNvSpPr>
          <p:nvPr/>
        </p:nvSpPr>
        <p:spPr bwMode="auto">
          <a:xfrm>
            <a:off x="395288" y="5734050"/>
            <a:ext cx="3929062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0">
                <a:latin typeface="Calibri" pitchFamily="34" charset="0"/>
                <a:ea typeface="宋体"/>
                <a:cs typeface="宋体"/>
              </a:rPr>
              <a:t>20% annual growth between 1998 and 2002 </a:t>
            </a:r>
          </a:p>
        </p:txBody>
      </p:sp>
      <p:graphicFrame>
        <p:nvGraphicFramePr>
          <p:cNvPr id="2270216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79388" y="1916113"/>
          <a:ext cx="4465637" cy="3673475"/>
        </p:xfrm>
        <a:graphic>
          <a:graphicData uri="http://schemas.openxmlformats.org/presentationml/2006/ole">
            <p:oleObj spid="_x0000_s2276381" name="Chart" r:id="rId5" imgW="4229089" imgH="2323927" progId="MSGraph.Char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1610959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85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184775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buClr>
                <a:schemeClr val="accent2"/>
              </a:buClr>
              <a:buFontTx/>
              <a:buNone/>
              <a:tabLst>
                <a:tab pos="1079500" algn="l"/>
              </a:tabLst>
            </a:pPr>
            <a:r>
              <a:rPr lang="en-US" sz="2400" smtClean="0"/>
              <a:t>Supermarkets in developing countries (% of food retail) </a:t>
            </a:r>
            <a:endParaRPr lang="en-US" sz="1800" smtClean="0"/>
          </a:p>
          <a:p>
            <a:pPr eaLnBrk="1" hangingPunct="1"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r>
              <a:rPr lang="en-US" sz="1800" smtClean="0"/>
              <a:t> </a:t>
            </a:r>
          </a:p>
          <a:p>
            <a:pPr eaLnBrk="1" hangingPunct="1"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en-US" sz="1800" smtClean="0"/>
          </a:p>
          <a:p>
            <a:pPr eaLnBrk="1" hangingPunct="1"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en-US" sz="1800" smtClean="0"/>
          </a:p>
          <a:p>
            <a:pPr eaLnBrk="1" hangingPunct="1"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en-US" sz="1800" smtClean="0"/>
          </a:p>
          <a:p>
            <a:pPr eaLnBrk="1" hangingPunct="1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en-US" sz="1800" smtClean="0"/>
          </a:p>
          <a:p>
            <a:pPr eaLnBrk="1" hangingPunct="1">
              <a:spcBef>
                <a:spcPct val="60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endParaRPr lang="en-US" sz="1800" i="1" smtClean="0"/>
          </a:p>
          <a:p>
            <a:pPr lvl="1" eaLnBrk="1" hangingPunct="1">
              <a:buClr>
                <a:schemeClr val="accent2"/>
              </a:buClr>
              <a:buFont typeface="Wingdings" pitchFamily="2" charset="2"/>
              <a:buNone/>
              <a:tabLst>
                <a:tab pos="1079500" algn="l"/>
              </a:tabLst>
            </a:pPr>
            <a:r>
              <a:rPr lang="en-US" sz="2000" i="1" smtClean="0"/>
              <a:t>	</a:t>
            </a:r>
          </a:p>
        </p:txBody>
      </p:sp>
      <p:sp>
        <p:nvSpPr>
          <p:cNvPr id="16578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The supermarket revolution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pic>
        <p:nvPicPr>
          <p:cNvPr id="16578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1857375"/>
            <a:ext cx="6883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116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760"/>
            <a:ext cx="4691063" cy="5360640"/>
          </a:xfrm>
        </p:spPr>
        <p:txBody>
          <a:bodyPr/>
          <a:lstStyle/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>
              <a:solidFill>
                <a:srgbClr val="8484D6"/>
              </a:solidFill>
            </a:endParaRPr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endParaRPr lang="en-US" sz="1600" dirty="0" smtClean="0"/>
          </a:p>
          <a:p>
            <a:pPr marL="895350" indent="-895350" eaLnBrk="1" hangingPunct="1">
              <a:spcBef>
                <a:spcPct val="50000"/>
              </a:spcBef>
              <a:buFontTx/>
              <a:buNone/>
              <a:tabLst>
                <a:tab pos="895350" algn="l"/>
              </a:tabLst>
            </a:pPr>
            <a:r>
              <a:rPr lang="en-US" sz="1400" i="1" dirty="0" smtClean="0"/>
              <a:t>Source: Calculated from </a:t>
            </a:r>
            <a:r>
              <a:rPr lang="en-US" sz="1400" i="1" dirty="0" err="1" smtClean="0"/>
              <a:t>Aksoy</a:t>
            </a:r>
            <a:r>
              <a:rPr lang="en-US" sz="1400" i="1" dirty="0" smtClean="0"/>
              <a:t>, 2005</a:t>
            </a:r>
          </a:p>
        </p:txBody>
      </p:sp>
      <p:sp>
        <p:nvSpPr>
          <p:cNvPr id="1614852" name="Text Box 3"/>
          <p:cNvSpPr txBox="1">
            <a:spLocks noChangeArrowheads="1"/>
          </p:cNvSpPr>
          <p:nvPr/>
        </p:nvSpPr>
        <p:spPr bwMode="auto">
          <a:xfrm>
            <a:off x="251520" y="404665"/>
            <a:ext cx="82812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1950" indent="-361950">
              <a:spcBef>
                <a:spcPct val="50000"/>
              </a:spcBef>
              <a:buClr>
                <a:schemeClr val="tx2"/>
              </a:buClr>
            </a:pPr>
            <a:r>
              <a:rPr lang="en-GB" sz="3600" b="0" dirty="0"/>
              <a:t>Expansion of </a:t>
            </a:r>
            <a:r>
              <a:rPr lang="en-GB" sz="3600" b="0" dirty="0" err="1"/>
              <a:t>agri</a:t>
            </a:r>
            <a:r>
              <a:rPr lang="en-GB" sz="3600" b="0" dirty="0"/>
              <a:t>-food exports </a:t>
            </a:r>
            <a:endParaRPr lang="en-US" sz="3600" b="0" dirty="0"/>
          </a:p>
        </p:txBody>
      </p:sp>
      <p:sp>
        <p:nvSpPr>
          <p:cNvPr id="1614853" name="Text Box 4"/>
          <p:cNvSpPr txBox="1">
            <a:spLocks noChangeArrowheads="1"/>
          </p:cNvSpPr>
          <p:nvPr/>
        </p:nvSpPr>
        <p:spPr bwMode="auto">
          <a:xfrm>
            <a:off x="5435600" y="2071688"/>
            <a:ext cx="37084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363538" algn="l"/>
              </a:tabLst>
            </a:pPr>
            <a:r>
              <a:rPr lang="en-US" sz="2000" b="0" dirty="0"/>
              <a:t>Average annual real growth rates for developing countries</a:t>
            </a:r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r>
              <a:rPr lang="en-US" sz="2000" b="0" dirty="0"/>
              <a:t>1980 /81 – 1990 /91: </a:t>
            </a:r>
            <a:r>
              <a:rPr lang="en-US" sz="2000" b="0" dirty="0">
                <a:solidFill>
                  <a:schemeClr val="accent2"/>
                </a:solidFill>
              </a:rPr>
              <a:t>5.3%</a:t>
            </a:r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r>
              <a:rPr lang="en-US" sz="2000" b="0" dirty="0"/>
              <a:t>1990 /91 – 2000 /01: </a:t>
            </a:r>
            <a:r>
              <a:rPr lang="en-US" sz="2000" b="0" dirty="0">
                <a:solidFill>
                  <a:schemeClr val="accent2"/>
                </a:solidFill>
              </a:rPr>
              <a:t>5.3%</a:t>
            </a:r>
          </a:p>
          <a:p>
            <a:pPr>
              <a:spcBef>
                <a:spcPct val="25000"/>
              </a:spcBef>
              <a:tabLst>
                <a:tab pos="363538" algn="l"/>
              </a:tabLst>
            </a:pPr>
            <a:endParaRPr lang="en-GB" sz="2000" b="0" dirty="0"/>
          </a:p>
          <a:p>
            <a:pPr>
              <a:spcBef>
                <a:spcPct val="25000"/>
              </a:spcBef>
              <a:tabLst>
                <a:tab pos="363538" algn="l"/>
              </a:tabLst>
            </a:pPr>
            <a:r>
              <a:rPr lang="en-GB" sz="2000" b="0" dirty="0"/>
              <a:t>Share of developing countries in total world agricultural exports</a:t>
            </a:r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r>
              <a:rPr lang="en-GB" sz="2000" b="0" dirty="0"/>
              <a:t>1980 /81: </a:t>
            </a:r>
            <a:r>
              <a:rPr lang="en-GB" sz="2000" b="0" dirty="0">
                <a:solidFill>
                  <a:schemeClr val="accent2"/>
                </a:solidFill>
              </a:rPr>
              <a:t>37.8%</a:t>
            </a:r>
            <a:r>
              <a:rPr lang="en-GB" sz="2000" b="0" dirty="0"/>
              <a:t> </a:t>
            </a:r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r>
              <a:rPr lang="en-GB" sz="2000" b="0" dirty="0"/>
              <a:t>1990 /91: </a:t>
            </a:r>
            <a:r>
              <a:rPr lang="en-GB" sz="2000" b="0" dirty="0">
                <a:solidFill>
                  <a:schemeClr val="accent2"/>
                </a:solidFill>
              </a:rPr>
              <a:t>33.0%</a:t>
            </a:r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r>
              <a:rPr lang="en-GB" sz="2000" b="0" dirty="0"/>
              <a:t>2000 /01: </a:t>
            </a:r>
            <a:r>
              <a:rPr lang="en-GB" sz="2000" b="0" dirty="0">
                <a:solidFill>
                  <a:schemeClr val="accent2"/>
                </a:solidFill>
              </a:rPr>
              <a:t>36.1%</a:t>
            </a:r>
          </a:p>
          <a:p>
            <a:pPr>
              <a:tabLst>
                <a:tab pos="363538" algn="l"/>
              </a:tabLst>
            </a:pPr>
            <a:endParaRPr lang="en-US" sz="1600" b="0" dirty="0"/>
          </a:p>
          <a:p>
            <a:pPr lvl="4">
              <a:tabLst>
                <a:tab pos="363538" algn="l"/>
              </a:tabLst>
            </a:pPr>
            <a:endParaRPr lang="en-US" sz="1600" b="0" dirty="0"/>
          </a:p>
          <a:p>
            <a:pPr lvl="4">
              <a:tabLst>
                <a:tab pos="363538" algn="l"/>
              </a:tabLst>
            </a:pPr>
            <a:endParaRPr lang="en-US" sz="1600" b="0" dirty="0"/>
          </a:p>
          <a:p>
            <a:pPr marL="361950" lvl="1" indent="-182563">
              <a:spcBef>
                <a:spcPct val="25000"/>
              </a:spcBef>
              <a:buFontTx/>
              <a:buChar char="•"/>
              <a:tabLst>
                <a:tab pos="363538" algn="l"/>
              </a:tabLst>
            </a:pPr>
            <a:endParaRPr lang="en-US" sz="1600" b="0" dirty="0"/>
          </a:p>
        </p:txBody>
      </p:sp>
      <p:graphicFrame>
        <p:nvGraphicFramePr>
          <p:cNvPr id="1614850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904660547"/>
              </p:ext>
            </p:extLst>
          </p:nvPr>
        </p:nvGraphicFramePr>
        <p:xfrm>
          <a:off x="428625" y="1268760"/>
          <a:ext cx="4935538" cy="5200303"/>
        </p:xfrm>
        <a:graphic>
          <a:graphicData uri="http://schemas.openxmlformats.org/presentationml/2006/ole">
            <p:oleObj spid="_x0000_s1614867" name="Chart" r:id="rId4" imgW="4914900" imgH="381000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500813"/>
            <a:ext cx="5543550" cy="357187"/>
          </a:xfrm>
        </p:spPr>
        <p:txBody>
          <a:bodyPr/>
          <a:lstStyle/>
          <a:p>
            <a:pPr marL="895350" indent="-895350" eaLnBrk="1" hangingPunct="1">
              <a:spcBef>
                <a:spcPct val="100000"/>
              </a:spcBef>
              <a:buFontTx/>
              <a:buNone/>
              <a:tabLst>
                <a:tab pos="895350" algn="l"/>
              </a:tabLst>
            </a:pPr>
            <a:r>
              <a:rPr lang="en-US" sz="1400" i="1" smtClean="0"/>
              <a:t>Source: calculated from FAOSTAT, 2009</a:t>
            </a:r>
          </a:p>
        </p:txBody>
      </p:sp>
      <p:sp>
        <p:nvSpPr>
          <p:cNvPr id="1618946" name="Text Box 3"/>
          <p:cNvSpPr txBox="1">
            <a:spLocks noChangeArrowheads="1"/>
          </p:cNvSpPr>
          <p:nvPr/>
        </p:nvSpPr>
        <p:spPr bwMode="auto">
          <a:xfrm>
            <a:off x="428624" y="404664"/>
            <a:ext cx="842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spcBef>
                <a:spcPct val="50000"/>
              </a:spcBef>
              <a:buClr>
                <a:schemeClr val="accent2"/>
              </a:buClr>
            </a:pPr>
            <a:r>
              <a:rPr lang="en-GB" sz="3200" b="0" dirty="0"/>
              <a:t>Structure of developing countries’ </a:t>
            </a:r>
            <a:r>
              <a:rPr lang="en-GB" sz="3200" b="0" dirty="0" err="1" smtClean="0"/>
              <a:t>ag</a:t>
            </a:r>
            <a:r>
              <a:rPr lang="en-GB" sz="3200" b="0" dirty="0" smtClean="0"/>
              <a:t> </a:t>
            </a:r>
            <a:r>
              <a:rPr lang="en-GB" sz="3200" b="0" dirty="0"/>
              <a:t>exports </a:t>
            </a:r>
            <a:endParaRPr lang="en-US" sz="3200" b="0" dirty="0"/>
          </a:p>
        </p:txBody>
      </p:sp>
      <p:sp>
        <p:nvSpPr>
          <p:cNvPr id="1618948" name="TextBox 12"/>
          <p:cNvSpPr txBox="1">
            <a:spLocks noChangeArrowheads="1"/>
          </p:cNvSpPr>
          <p:nvPr/>
        </p:nvSpPr>
        <p:spPr bwMode="auto">
          <a:xfrm>
            <a:off x="6143625" y="2000250"/>
            <a:ext cx="278606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 b="0" u="sng"/>
              <a:t>Tropical products</a:t>
            </a:r>
            <a:r>
              <a:rPr lang="en-GB" sz="1400" b="0"/>
              <a:t>: coffee, cocoa, tea, nuts and spices, textile fibres, sugar and confectionary</a:t>
            </a:r>
          </a:p>
          <a:p>
            <a:endParaRPr lang="en-GB" sz="1400" b="0"/>
          </a:p>
          <a:p>
            <a:r>
              <a:rPr lang="en-GB" sz="1400" b="0" u="sng"/>
              <a:t>Temperate products</a:t>
            </a:r>
            <a:r>
              <a:rPr lang="en-GB" sz="1400" b="0"/>
              <a:t>: cereals, animal feed and edible oils</a:t>
            </a:r>
          </a:p>
          <a:p>
            <a:endParaRPr lang="en-GB" sz="1400" b="0"/>
          </a:p>
          <a:p>
            <a:r>
              <a:rPr lang="en-GB" sz="1400" b="0" u="sng"/>
              <a:t>High-value products: </a:t>
            </a:r>
            <a:r>
              <a:rPr lang="en-GB" sz="1400" b="0"/>
              <a:t>fruits, vegetables, fish, seafood, meat and meat products, milk and dairy products</a:t>
            </a:r>
          </a:p>
          <a:p>
            <a:endParaRPr lang="en-GB" sz="1400" b="0"/>
          </a:p>
          <a:p>
            <a:r>
              <a:rPr lang="en-GB" sz="1400" b="0" u="sng"/>
              <a:t>Other products: </a:t>
            </a:r>
            <a:r>
              <a:rPr lang="en-GB" sz="1400" b="0"/>
              <a:t>tobacco and cigarettes, beverages, rubber, and other processed food product</a:t>
            </a:r>
          </a:p>
          <a:p>
            <a:endParaRPr lang="en-GB" sz="1400" b="0"/>
          </a:p>
          <a:p>
            <a:endParaRPr lang="en-GB" sz="1400" b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xmlns="" val="4013130353"/>
              </p:ext>
            </p:extLst>
          </p:nvPr>
        </p:nvGraphicFramePr>
        <p:xfrm>
          <a:off x="401609" y="989439"/>
          <a:ext cx="5357850" cy="545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/>
              <a:t>Growth in Fruit and Vegetable Exports in Africa, 1961 - 2005</a:t>
            </a:r>
            <a:r>
              <a:rPr lang="en-GB" sz="3200"/>
              <a:t/>
            </a:r>
            <a:br>
              <a:rPr lang="en-GB" sz="3200"/>
            </a:br>
            <a:endParaRPr lang="nl-NL" sz="3200"/>
          </a:p>
        </p:txBody>
      </p:sp>
      <p:pic>
        <p:nvPicPr>
          <p:cNvPr id="317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03350" y="1412875"/>
            <a:ext cx="5832475" cy="4032250"/>
          </a:xfrm>
          <a:noFill/>
          <a:ln/>
        </p:spPr>
      </p:pic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1692275" y="5373688"/>
            <a:ext cx="475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400"/>
              <a:t>Data source: FAO Statistics</a:t>
            </a:r>
            <a:endParaRPr lang="nl-NL" sz="1400"/>
          </a:p>
        </p:txBody>
      </p:sp>
    </p:spTree>
    <p:extLst>
      <p:ext uri="{BB962C8B-B14F-4D97-AF65-F5344CB8AC3E}">
        <p14:creationId xmlns:p14="http://schemas.microsoft.com/office/powerpoint/2010/main" xmlns="" val="272453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964612" cy="1143000"/>
          </a:xfrm>
        </p:spPr>
        <p:txBody>
          <a:bodyPr>
            <a:normAutofit/>
          </a:bodyPr>
          <a:lstStyle/>
          <a:p>
            <a:r>
              <a:rPr lang="en-US" sz="3200"/>
              <a:t>Changes in Gross Agricultural OUTPUT PER CAPITA for SSA across commodity types</a:t>
            </a:r>
          </a:p>
        </p:txBody>
      </p:sp>
      <p:sp>
        <p:nvSpPr>
          <p:cNvPr id="455684" name="TextBox 4"/>
          <p:cNvSpPr txBox="1">
            <a:spLocks noChangeArrowheads="1"/>
          </p:cNvSpPr>
          <p:nvPr/>
        </p:nvSpPr>
        <p:spPr bwMode="auto">
          <a:xfrm>
            <a:off x="0" y="6488113"/>
            <a:ext cx="428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>
                <a:latin typeface="Calibri" pitchFamily="34" charset="0"/>
              </a:rPr>
              <a:t>Source: FAOstat</a:t>
            </a:r>
            <a:endParaRPr lang="en-US">
              <a:latin typeface="Calibri" pitchFamily="34" charset="0"/>
            </a:endParaRPr>
          </a:p>
        </p:txBody>
      </p:sp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341438"/>
            <a:ext cx="7019925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5449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200"/>
              <a:t>Changes in Agricultural Labor PRODUCTIVITY for Sub Sahara Africa across commodity types</a:t>
            </a:r>
          </a:p>
        </p:txBody>
      </p:sp>
      <p:pic>
        <p:nvPicPr>
          <p:cNvPr id="452611" name="Chart 6"/>
          <p:cNvPicPr>
            <a:picLocks noGrp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140" t="-8890" r="-5115" b="-6960"/>
          <a:stretch>
            <a:fillRect/>
          </a:stretch>
        </p:blipFill>
        <p:spPr>
          <a:xfrm>
            <a:off x="179388" y="981075"/>
            <a:ext cx="8353425" cy="5543550"/>
          </a:xfrm>
          <a:noFill/>
          <a:ln/>
        </p:spPr>
      </p:pic>
      <p:sp>
        <p:nvSpPr>
          <p:cNvPr id="452612" name="TextBox 4"/>
          <p:cNvSpPr txBox="1">
            <a:spLocks noChangeArrowheads="1"/>
          </p:cNvSpPr>
          <p:nvPr/>
        </p:nvSpPr>
        <p:spPr bwMode="auto">
          <a:xfrm>
            <a:off x="0" y="6488113"/>
            <a:ext cx="4286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l-BE">
                <a:latin typeface="Calibri" pitchFamily="34" charset="0"/>
              </a:rPr>
              <a:t>Source: FAOstat</a:t>
            </a:r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63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nl-BE" sz="4000"/>
              <a:t>Hypotheses on </a:t>
            </a:r>
            <a:br>
              <a:rPr lang="nl-BE" sz="4000"/>
            </a:br>
            <a:r>
              <a:rPr lang="nl-BE" sz="4000"/>
              <a:t>commodity variations in SSA</a:t>
            </a:r>
            <a:endParaRPr lang="en-US" sz="4000"/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48712" cy="530066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nl-BE" sz="3000">
                <a:solidFill>
                  <a:srgbClr val="FF0000"/>
                </a:solidFill>
              </a:rPr>
              <a:t>Cereals and tubers</a:t>
            </a:r>
            <a:r>
              <a:rPr lang="nl-BE" sz="3000"/>
              <a:t> : 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Low value staple food crops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State remains important in exchange &amp; VC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Private sector limited to spot market transactions 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Less disruptions because limited external inputs</a:t>
            </a:r>
          </a:p>
          <a:p>
            <a:pPr lvl="2">
              <a:lnSpc>
                <a:spcPct val="90000"/>
              </a:lnSpc>
            </a:pPr>
            <a:endParaRPr lang="nl-BE" sz="2600"/>
          </a:p>
          <a:p>
            <a:pPr lvl="1">
              <a:lnSpc>
                <a:spcPct val="90000"/>
              </a:lnSpc>
            </a:pPr>
            <a:r>
              <a:rPr lang="nl-BE" sz="3000">
                <a:solidFill>
                  <a:srgbClr val="FF0000"/>
                </a:solidFill>
              </a:rPr>
              <a:t>Industrial crops</a:t>
            </a:r>
            <a:r>
              <a:rPr lang="nl-BE" sz="3000"/>
              <a:t> : 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Medium value traditional export commodities 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External inputs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Shift from public to private VC</a:t>
            </a:r>
          </a:p>
          <a:p>
            <a:pPr lvl="2">
              <a:lnSpc>
                <a:spcPct val="90000"/>
              </a:lnSpc>
            </a:pPr>
            <a:r>
              <a:rPr lang="nl-BE" sz="2600"/>
              <a:t>Major contract enforcement problems with competition</a:t>
            </a:r>
          </a:p>
          <a:p>
            <a:pPr lvl="2">
              <a:lnSpc>
                <a:spcPct val="90000"/>
              </a:lnSpc>
            </a:pPr>
            <a:endParaRPr lang="nl-BE" sz="2600"/>
          </a:p>
          <a:p>
            <a:pPr lvl="2">
              <a:lnSpc>
                <a:spcPct val="90000"/>
              </a:lnSpc>
            </a:pPr>
            <a:endParaRPr lang="nl-BE" sz="2600"/>
          </a:p>
          <a:p>
            <a:pPr lvl="2">
              <a:lnSpc>
                <a:spcPct val="90000"/>
              </a:lnSpc>
            </a:pPr>
            <a:endParaRPr lang="nl-BE" sz="2600"/>
          </a:p>
          <a:p>
            <a:pPr>
              <a:lnSpc>
                <a:spcPct val="90000"/>
              </a:lnSpc>
            </a:pP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xmlns="" val="27378825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sz="4000"/>
              <a:t>Hypotheses on  </a:t>
            </a:r>
            <a:br>
              <a:rPr lang="nl-BE" sz="4000"/>
            </a:br>
            <a:r>
              <a:rPr lang="nl-BE" sz="4000"/>
              <a:t>commodity variations in SSA</a:t>
            </a:r>
            <a:endParaRPr lang="en-US" sz="4000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48712" cy="5300662"/>
          </a:xfrm>
        </p:spPr>
        <p:txBody>
          <a:bodyPr/>
          <a:lstStyle/>
          <a:p>
            <a:pPr lvl="2"/>
            <a:endParaRPr lang="nl-BE" sz="2600"/>
          </a:p>
          <a:p>
            <a:pPr lvl="1"/>
            <a:r>
              <a:rPr lang="nl-BE" sz="3000">
                <a:solidFill>
                  <a:srgbClr val="FF0000"/>
                </a:solidFill>
              </a:rPr>
              <a:t>Fruits &amp; vegetables</a:t>
            </a:r>
            <a:r>
              <a:rPr lang="nl-BE" sz="3000"/>
              <a:t>: Mixture of </a:t>
            </a:r>
          </a:p>
          <a:p>
            <a:pPr lvl="2"/>
            <a:r>
              <a:rPr lang="nl-BE" sz="2600"/>
              <a:t>Low value for local market</a:t>
            </a:r>
          </a:p>
          <a:p>
            <a:pPr lvl="2"/>
            <a:r>
              <a:rPr lang="nl-BE" sz="2600"/>
              <a:t>Low input</a:t>
            </a:r>
          </a:p>
          <a:p>
            <a:pPr lvl="2"/>
            <a:endParaRPr lang="nl-BE" sz="2600"/>
          </a:p>
          <a:p>
            <a:pPr lvl="2"/>
            <a:r>
              <a:rPr lang="nl-BE" sz="2600"/>
              <a:t>High value, high input non-traditional exports</a:t>
            </a:r>
          </a:p>
          <a:p>
            <a:pPr lvl="2"/>
            <a:r>
              <a:rPr lang="nl-BE" sz="2600"/>
              <a:t>Recent growth </a:t>
            </a:r>
          </a:p>
          <a:p>
            <a:pPr lvl="2"/>
            <a:r>
              <a:rPr lang="nl-BE" sz="2600"/>
              <a:t>Entirely private sector VC organized </a:t>
            </a:r>
          </a:p>
          <a:p>
            <a:pPr lvl="3"/>
            <a:r>
              <a:rPr lang="nl-BE" sz="2200"/>
              <a:t>(eg Minten et al, 2009; Maertens and Swinnen, 2009)</a:t>
            </a:r>
          </a:p>
          <a:p>
            <a:pPr lvl="2"/>
            <a:endParaRPr lang="nl-BE" sz="2600"/>
          </a:p>
          <a:p>
            <a:pPr lvl="2"/>
            <a:endParaRPr lang="nl-BE" sz="2600"/>
          </a:p>
          <a:p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xmlns="" val="3507053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Increasing food standards</a:t>
            </a:r>
          </a:p>
        </p:txBody>
      </p:sp>
      <p:sp>
        <p:nvSpPr>
          <p:cNvPr id="21135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533400" indent="-533400" eaLnBrk="1" hangingPunct="1">
              <a:spcBef>
                <a:spcPct val="35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smtClean="0"/>
              <a:t>Increasing food standards in the past decade</a:t>
            </a:r>
          </a:p>
          <a:p>
            <a:pPr marL="1074738" lvl="1" indent="-352425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smtClean="0"/>
              <a:t>International food standards already laid down since the early twentieth century ...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Codex Alimentarius (1960)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International Plant Protection Convention - IPPC (1952)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World Organisation for Animal Health – OIE (1924) </a:t>
            </a:r>
          </a:p>
          <a:p>
            <a:pPr marL="1074738" lvl="1" indent="-352425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GB" sz="2400" smtClean="0"/>
              <a:t>.. but since the 1990s there has been a sharp increase in the proliferation and spread of food standards 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Increasing number of food standards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Increasing complexity of food standards </a:t>
            </a:r>
          </a:p>
          <a:p>
            <a:pPr marL="1790700" lvl="2" indent="-171450" eaLnBrk="1" hangingPunct="1">
              <a:spcBef>
                <a:spcPts val="600"/>
              </a:spcBef>
              <a:buClr>
                <a:srgbClr val="8484D6"/>
              </a:buClr>
            </a:pPr>
            <a:r>
              <a:rPr lang="en-GB" sz="2000" smtClean="0"/>
              <a:t>Increasing stringency of food standards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Issues / </a:t>
            </a:r>
            <a:r>
              <a:rPr lang="nl-BE" dirty="0" err="1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r>
              <a:rPr lang="nl-BE" dirty="0" err="1" smtClean="0"/>
              <a:t>Conflicting</a:t>
            </a:r>
            <a:r>
              <a:rPr lang="nl-BE" dirty="0" smtClean="0"/>
              <a:t> </a:t>
            </a:r>
            <a:r>
              <a:rPr lang="nl-BE" dirty="0" err="1" smtClean="0"/>
              <a:t>evidence</a:t>
            </a:r>
            <a:r>
              <a:rPr lang="nl-BE" dirty="0" smtClean="0"/>
              <a:t> on effects on farmers of</a:t>
            </a:r>
          </a:p>
          <a:p>
            <a:pPr lvl="1"/>
            <a:r>
              <a:rPr lang="nl-BE" dirty="0" smtClean="0"/>
              <a:t>“</a:t>
            </a:r>
            <a:r>
              <a:rPr lang="nl-BE" dirty="0" err="1" smtClean="0"/>
              <a:t>supermarket</a:t>
            </a:r>
            <a:r>
              <a:rPr lang="nl-BE" dirty="0" smtClean="0"/>
              <a:t> </a:t>
            </a:r>
            <a:r>
              <a:rPr lang="nl-BE" dirty="0" err="1" smtClean="0"/>
              <a:t>revolution</a:t>
            </a:r>
            <a:r>
              <a:rPr lang="nl-BE" dirty="0" smtClean="0"/>
              <a:t>” (FDI)</a:t>
            </a: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rade</a:t>
            </a:r>
            <a:r>
              <a:rPr lang="nl-BE" dirty="0" smtClean="0"/>
              <a:t> &amp; standards</a:t>
            </a:r>
          </a:p>
          <a:p>
            <a:pPr lvl="1"/>
            <a:endParaRPr lang="nl-BE" dirty="0" smtClean="0"/>
          </a:p>
          <a:p>
            <a:r>
              <a:rPr lang="nl-BE" dirty="0" err="1" smtClean="0"/>
              <a:t>Liberalization</a:t>
            </a:r>
            <a:r>
              <a:rPr lang="nl-BE" dirty="0" smtClean="0"/>
              <a:t> </a:t>
            </a:r>
            <a:r>
              <a:rPr lang="nl-BE" dirty="0" err="1" smtClean="0"/>
              <a:t>caused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different effects</a:t>
            </a:r>
          </a:p>
          <a:p>
            <a:pPr lvl="1"/>
            <a:r>
              <a:rPr lang="nl-BE" dirty="0" err="1" smtClean="0"/>
              <a:t>Across</a:t>
            </a:r>
            <a:r>
              <a:rPr lang="nl-BE" dirty="0" smtClean="0"/>
              <a:t> </a:t>
            </a:r>
            <a:r>
              <a:rPr lang="nl-BE" dirty="0" err="1" smtClean="0"/>
              <a:t>countries</a:t>
            </a:r>
            <a:endParaRPr lang="nl-BE" dirty="0" smtClean="0"/>
          </a:p>
          <a:p>
            <a:pPr lvl="1"/>
            <a:r>
              <a:rPr lang="nl-BE" dirty="0" err="1" smtClean="0"/>
              <a:t>Across</a:t>
            </a:r>
            <a:r>
              <a:rPr lang="nl-BE" dirty="0" smtClean="0"/>
              <a:t> sectors (even </a:t>
            </a:r>
            <a:r>
              <a:rPr lang="nl-BE" dirty="0" err="1" smtClean="0"/>
              <a:t>within</a:t>
            </a:r>
            <a:r>
              <a:rPr lang="nl-BE" dirty="0" smtClean="0"/>
              <a:t> </a:t>
            </a:r>
            <a:r>
              <a:rPr lang="nl-BE" dirty="0" err="1" smtClean="0"/>
              <a:t>agriculture</a:t>
            </a:r>
            <a:r>
              <a:rPr lang="nl-BE" dirty="0" smtClean="0"/>
              <a:t>)</a:t>
            </a:r>
          </a:p>
          <a:p>
            <a:pPr marL="457200" lvl="1" indent="0">
              <a:buNone/>
            </a:pPr>
            <a:r>
              <a:rPr lang="nl-BE" dirty="0" smtClean="0"/>
              <a:t>=&gt; </a:t>
            </a:r>
            <a:r>
              <a:rPr lang="nl-BE" dirty="0" err="1" smtClean="0"/>
              <a:t>key</a:t>
            </a:r>
            <a:r>
              <a:rPr lang="nl-BE" dirty="0" smtClean="0"/>
              <a:t> issue is “</a:t>
            </a:r>
            <a:r>
              <a:rPr lang="nl-BE" dirty="0" err="1" smtClean="0"/>
              <a:t>endogenous</a:t>
            </a:r>
            <a:r>
              <a:rPr lang="nl-BE" dirty="0" smtClean="0"/>
              <a:t> </a:t>
            </a:r>
            <a:r>
              <a:rPr lang="nl-BE" dirty="0" err="1" smtClean="0"/>
              <a:t>institutional</a:t>
            </a:r>
            <a:r>
              <a:rPr lang="nl-BE" dirty="0" smtClean="0"/>
              <a:t> </a:t>
            </a:r>
            <a:r>
              <a:rPr lang="nl-BE" dirty="0" err="1" smtClean="0"/>
              <a:t>development</a:t>
            </a:r>
            <a:r>
              <a:rPr lang="nl-BE" dirty="0" smtClean="0"/>
              <a:t>” in </a:t>
            </a:r>
            <a:r>
              <a:rPr lang="nl-BE" dirty="0" err="1" smtClean="0"/>
              <a:t>liberalized</a:t>
            </a:r>
            <a:r>
              <a:rPr lang="nl-BE" dirty="0" smtClean="0"/>
              <a:t>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474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Increasing food standards</a:t>
            </a:r>
          </a:p>
        </p:txBody>
      </p:sp>
      <p:sp>
        <p:nvSpPr>
          <p:cNvPr id="21196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marL="542925" indent="-542925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en-US" sz="2800" smtClean="0"/>
              <a:t>Implications for developing countries? </a:t>
            </a:r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r>
              <a:rPr lang="en-US" sz="2400" smtClean="0"/>
              <a:t>Standards affect trade and specifically the export opportunities of developing countries </a:t>
            </a:r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r>
              <a:rPr lang="en-US" sz="2400" smtClean="0"/>
              <a:t>Standards affect the structure and governance of food value chain in developing countries </a:t>
            </a:r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endParaRPr lang="en-US" sz="2400" smtClean="0"/>
          </a:p>
          <a:p>
            <a:pPr marL="1074738" lvl="1" indent="-352425" eaLnBrk="1" hangingPunct="1">
              <a:spcBef>
                <a:spcPct val="35000"/>
              </a:spcBef>
              <a:buClr>
                <a:srgbClr val="8484D6"/>
              </a:buClr>
              <a:buFont typeface="Wingdings" pitchFamily="2" charset="2"/>
              <a:buChar char="§"/>
            </a:pPr>
            <a:r>
              <a:rPr lang="en-US" sz="2400" smtClean="0"/>
              <a:t>Impact on development (economic growth and poverty reduction)?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/>
          <a:lstStyle/>
          <a:p>
            <a:r>
              <a:rPr lang="nl-BE" smtClean="0"/>
              <a:t>Comparative Analysis: 3 Cases</a:t>
            </a:r>
            <a:endParaRPr lang="en-US" smtClean="0"/>
          </a:p>
        </p:txBody>
      </p:sp>
      <p:graphicFrame>
        <p:nvGraphicFramePr>
          <p:cNvPr id="22046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3198074"/>
              </p:ext>
            </p:extLst>
          </p:nvPr>
        </p:nvGraphicFramePr>
        <p:xfrm>
          <a:off x="179388" y="1600200"/>
          <a:ext cx="8507412" cy="5005388"/>
        </p:xfrm>
        <a:graphic>
          <a:graphicData uri="http://schemas.openxmlformats.org/drawingml/2006/table">
            <a:tbl>
              <a:tblPr/>
              <a:tblGrid>
                <a:gridCol w="2305050"/>
                <a:gridCol w="1949450"/>
                <a:gridCol w="2125662"/>
                <a:gridCol w="212725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Small-holders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Industry structure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</a:t>
                      </a: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  <a:r>
                        <a:rPr kumimoji="0" 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exports </a:t>
                      </a: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</a:t>
                      </a:r>
                      <a:r>
                        <a:rPr kumimoji="0" 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Madagascar green beans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 contract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Monopoly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Senegal green beans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Mixed &amp; changing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Competition</a:t>
                      </a:r>
                      <a:endParaRPr kumimoji="0" lang="nl-BE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Senegal cherry tomatoes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0%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Monopoly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Foreign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 err="1" smtClean="0"/>
              <a:t>Poverty</a:t>
            </a:r>
            <a:r>
              <a:rPr lang="nl-BE" sz="4000" dirty="0" smtClean="0"/>
              <a:t> &amp; </a:t>
            </a:r>
            <a:r>
              <a:rPr lang="nl-BE" sz="4000" dirty="0" err="1" smtClean="0"/>
              <a:t>Smallholders</a:t>
            </a:r>
            <a:endParaRPr lang="en-US" sz="4000" dirty="0" smtClean="0"/>
          </a:p>
        </p:txBody>
      </p:sp>
      <p:sp>
        <p:nvSpPr>
          <p:cNvPr id="21381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err="1" smtClean="0"/>
              <a:t>Smallholder</a:t>
            </a:r>
            <a:r>
              <a:rPr lang="nl-BE" dirty="0" smtClean="0"/>
              <a:t> </a:t>
            </a:r>
            <a:r>
              <a:rPr lang="nl-BE" dirty="0" err="1" smtClean="0"/>
              <a:t>participation</a:t>
            </a:r>
            <a:r>
              <a:rPr lang="nl-BE" dirty="0" smtClean="0"/>
              <a:t> is </a:t>
            </a:r>
            <a:r>
              <a:rPr lang="nl-BE" dirty="0" err="1" smtClean="0"/>
              <a:t>assumed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good</a:t>
            </a:r>
            <a:r>
              <a:rPr lang="nl-BE" dirty="0" smtClean="0"/>
              <a:t> ex ante</a:t>
            </a:r>
          </a:p>
          <a:p>
            <a:endParaRPr lang="nl-BE" dirty="0" smtClean="0"/>
          </a:p>
          <a:p>
            <a:r>
              <a:rPr lang="nl-BE" dirty="0" err="1" smtClean="0"/>
              <a:t>Virtually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studies </a:t>
            </a:r>
            <a:r>
              <a:rPr lang="nl-BE" dirty="0" err="1" smtClean="0"/>
              <a:t>ignore</a:t>
            </a:r>
            <a:r>
              <a:rPr lang="nl-BE" dirty="0" smtClean="0"/>
              <a:t> </a:t>
            </a:r>
            <a:r>
              <a:rPr lang="nl-BE" dirty="0" err="1" smtClean="0"/>
              <a:t>labor</a:t>
            </a:r>
            <a:r>
              <a:rPr lang="nl-BE" dirty="0" smtClean="0"/>
              <a:t> market effects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01352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Mada</a:t>
            </a:r>
            <a:r>
              <a:rPr lang="en-US" sz="4000" dirty="0" smtClean="0"/>
              <a:t> : Green Beans  </a:t>
            </a:r>
          </a:p>
        </p:txBody>
      </p:sp>
      <p:sp>
        <p:nvSpPr>
          <p:cNvPr id="2140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16463"/>
          </a:xfrm>
        </p:spPr>
        <p:txBody>
          <a:bodyPr/>
          <a:lstStyle/>
          <a:p>
            <a:pPr marL="609600" indent="-609600"/>
            <a:r>
              <a:rPr lang="nl-BE" dirty="0" smtClean="0"/>
              <a:t>Rapid </a:t>
            </a:r>
            <a:r>
              <a:rPr lang="nl-BE" dirty="0" err="1" smtClean="0"/>
              <a:t>growth</a:t>
            </a:r>
            <a:r>
              <a:rPr lang="nl-BE" dirty="0" smtClean="0"/>
              <a:t> over past decade</a:t>
            </a:r>
          </a:p>
          <a:p>
            <a:pPr marL="1009650" lvl="1" indent="-609600"/>
            <a:r>
              <a:rPr lang="nl-BE" dirty="0"/>
              <a:t>1990:  100 farmers</a:t>
            </a:r>
            <a:endParaRPr lang="en-US" dirty="0"/>
          </a:p>
          <a:p>
            <a:pPr marL="1009650" lvl="1" indent="-609600"/>
            <a:r>
              <a:rPr lang="en-US" dirty="0" smtClean="0"/>
              <a:t>2005</a:t>
            </a:r>
            <a:r>
              <a:rPr lang="en-US" dirty="0"/>
              <a:t>: more than 9,000 small farmers on contract  </a:t>
            </a:r>
          </a:p>
          <a:p>
            <a:pPr marL="609600" indent="-609600"/>
            <a:endParaRPr lang="en-US" dirty="0" smtClean="0"/>
          </a:p>
          <a:p>
            <a:pPr marL="609600" indent="-609600"/>
            <a:r>
              <a:rPr lang="en-US" dirty="0" smtClean="0"/>
              <a:t>In 2004/5: 3,000 tons of exports</a:t>
            </a:r>
          </a:p>
          <a:p>
            <a:pPr marL="990600" lvl="1" indent="-646113"/>
            <a:r>
              <a:rPr lang="en-US" dirty="0" smtClean="0"/>
              <a:t>90% put in jars and shipped by boat</a:t>
            </a:r>
          </a:p>
          <a:p>
            <a:pPr marL="990600" lvl="1" indent="-646113"/>
            <a:r>
              <a:rPr lang="en-US" dirty="0" smtClean="0"/>
              <a:t>10% fresh and shipped by plane</a:t>
            </a:r>
          </a:p>
          <a:p>
            <a:pPr marL="990600" lvl="1" indent="-646113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38200"/>
          </a:xfrm>
        </p:spPr>
        <p:txBody>
          <a:bodyPr/>
          <a:lstStyle/>
          <a:p>
            <a:r>
              <a:rPr lang="en-US" sz="4000" dirty="0" err="1" smtClean="0"/>
              <a:t>Mada</a:t>
            </a:r>
            <a:r>
              <a:rPr lang="en-US" sz="4000" dirty="0" smtClean="0"/>
              <a:t>: Contracts in supply chain  </a:t>
            </a:r>
          </a:p>
        </p:txBody>
      </p:sp>
      <p:sp>
        <p:nvSpPr>
          <p:cNvPr id="2141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7164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dirty="0" smtClean="0"/>
              <a:t>Standard </a:t>
            </a:r>
            <a:r>
              <a:rPr lang="en-US" b="1" dirty="0" smtClean="0"/>
              <a:t>contracts</a:t>
            </a:r>
            <a:r>
              <a:rPr lang="en-US" dirty="0" smtClean="0"/>
              <a:t> for all farmers (individuals):</a:t>
            </a:r>
          </a:p>
          <a:p>
            <a:pPr marL="609600" indent="-609600">
              <a:buFontTx/>
              <a:buChar char="-"/>
            </a:pPr>
            <a:r>
              <a:rPr lang="en-US" dirty="0" smtClean="0"/>
              <a:t>1 are</a:t>
            </a:r>
          </a:p>
          <a:p>
            <a:pPr marL="609600" indent="-609600">
              <a:buFontTx/>
              <a:buChar char="-"/>
            </a:pPr>
            <a:r>
              <a:rPr lang="en-US" dirty="0" smtClean="0"/>
              <a:t>Fixed price over the whole year</a:t>
            </a:r>
          </a:p>
          <a:p>
            <a:pPr marL="609600" indent="-609600">
              <a:buFontTx/>
              <a:buChar char="-"/>
            </a:pPr>
            <a:r>
              <a:rPr lang="en-US" dirty="0" smtClean="0"/>
              <a:t>Seeds, fertilizer, pesticides on credit (in kind), to be repaid</a:t>
            </a:r>
          </a:p>
          <a:p>
            <a:pPr marL="609600" indent="-609600">
              <a:buFontTx/>
              <a:buChar char="-"/>
            </a:pPr>
            <a:r>
              <a:rPr lang="en-US" dirty="0" smtClean="0"/>
              <a:t>Multiple contracts possible over one year</a:t>
            </a:r>
          </a:p>
          <a:p>
            <a:pPr marL="609600" indent="-609600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0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0"/>
            <a:ext cx="8229601" cy="838200"/>
          </a:xfrm>
        </p:spPr>
        <p:txBody>
          <a:bodyPr/>
          <a:lstStyle/>
          <a:p>
            <a:endParaRPr lang="en-US" sz="4000" smtClean="0"/>
          </a:p>
        </p:txBody>
      </p:sp>
      <p:sp>
        <p:nvSpPr>
          <p:cNvPr id="2142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716463"/>
          </a:xfrm>
        </p:spPr>
        <p:txBody>
          <a:bodyPr/>
          <a:lstStyle/>
          <a:p>
            <a:pPr marL="609600" indent="-609600"/>
            <a:r>
              <a:rPr lang="en-US" smtClean="0"/>
              <a:t>Strict supervision of the farmers: </a:t>
            </a:r>
          </a:p>
          <a:p>
            <a:pPr marL="990600" lvl="1" indent="-646113"/>
            <a:r>
              <a:rPr lang="en-US" smtClean="0"/>
              <a:t>300 extension agents on the payroll, each has six assistants; one assistant for 5 farmers</a:t>
            </a:r>
          </a:p>
          <a:p>
            <a:pPr marL="990600" lvl="1" indent="-646113"/>
            <a:r>
              <a:rPr lang="en-US" smtClean="0"/>
              <a:t>Number of visits of farmers: 30% of farmers say less than once a week; 30% says once a week; 41% says more than once a week. </a:t>
            </a:r>
          </a:p>
          <a:p>
            <a:pPr marL="990600" lvl="1" indent="-646113"/>
            <a:r>
              <a:rPr lang="en-US" smtClean="0"/>
              <a:t>92% of farmers say that firm knows approximately or exactly the number of plants on the plot!</a:t>
            </a:r>
          </a:p>
          <a:p>
            <a:pPr marL="609600" indent="-609600"/>
            <a:r>
              <a:rPr lang="en-US" smtClean="0"/>
              <a:t>High supervision costs to ensure quality but also to avoid ‘side-selling’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665"/>
            <a:ext cx="8229600" cy="5977086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Clr>
                <a:schemeClr val="accent6"/>
              </a:buClr>
              <a:buFontTx/>
              <a:buNone/>
              <a:defRPr/>
            </a:pPr>
            <a:r>
              <a:rPr lang="en-US" dirty="0" smtClean="0"/>
              <a:t>Contract motivations for vegetable farmers in Senegal and Madagascar </a:t>
            </a:r>
            <a:endParaRPr lang="en-US" dirty="0"/>
          </a:p>
        </p:txBody>
      </p:sp>
      <p:pic>
        <p:nvPicPr>
          <p:cNvPr id="2129923" name="Picture 4"/>
          <p:cNvPicPr>
            <a:picLocks noChangeAspect="1" noChangeArrowheads="1"/>
          </p:cNvPicPr>
          <p:nvPr/>
        </p:nvPicPr>
        <p:blipFill>
          <a:blip r:embed="rId3" cstate="print"/>
          <a:srcRect r="26038"/>
          <a:stretch>
            <a:fillRect/>
          </a:stretch>
        </p:blipFill>
        <p:spPr bwMode="auto">
          <a:xfrm>
            <a:off x="428625" y="1412776"/>
            <a:ext cx="926957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36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technology adoption, income &amp; land use (biodiversity)</a:t>
            </a:r>
          </a:p>
        </p:txBody>
      </p:sp>
      <p:sp>
        <p:nvSpPr>
          <p:cNvPr id="2143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Land use in the off-season on rice fields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Vegetable export contributes for 47% to household income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Rice productivity up by 64% through technology spillovers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4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/>
              <a:t>Sharp </a:t>
            </a:r>
            <a:r>
              <a:rPr lang="en-US" sz="2400" dirty="0"/>
              <a:t>improvement in food </a:t>
            </a:r>
            <a:r>
              <a:rPr lang="en-US" sz="2400" dirty="0" smtClean="0"/>
              <a:t>security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nl-BE" sz="2800" dirty="0" err="1" smtClean="0"/>
              <a:t>Reduced</a:t>
            </a:r>
            <a:r>
              <a:rPr lang="nl-BE" sz="2800" dirty="0" smtClean="0"/>
              <a:t> </a:t>
            </a:r>
            <a:r>
              <a:rPr lang="nl-BE" sz="2800" dirty="0" err="1" smtClean="0"/>
              <a:t>pressure</a:t>
            </a:r>
            <a:r>
              <a:rPr lang="nl-BE" sz="2800" dirty="0" smtClean="0"/>
              <a:t> on </a:t>
            </a:r>
            <a:r>
              <a:rPr lang="nl-BE" sz="2800" dirty="0" err="1" smtClean="0"/>
              <a:t>forests</a:t>
            </a:r>
            <a:endParaRPr lang="en-US" sz="2800" dirty="0" smtClean="0"/>
          </a:p>
          <a:p>
            <a:pPr lvl="1">
              <a:lnSpc>
                <a:spcPct val="90000"/>
              </a:lnSpc>
              <a:buFontTx/>
              <a:buChar char="-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1" name="Text Box 2"/>
          <p:cNvSpPr txBox="1">
            <a:spLocks noChangeArrowheads="1"/>
          </p:cNvSpPr>
          <p:nvPr/>
        </p:nvSpPr>
        <p:spPr bwMode="auto">
          <a:xfrm>
            <a:off x="0" y="6704013"/>
            <a:ext cx="9144000" cy="214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214528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2656"/>
            <a:ext cx="9143999" cy="811213"/>
          </a:xfrm>
        </p:spPr>
        <p:txBody>
          <a:bodyPr/>
          <a:lstStyle/>
          <a:p>
            <a:pPr marL="898525" indent="-898525"/>
            <a:r>
              <a:rPr lang="en-US" sz="3200" dirty="0" smtClean="0"/>
              <a:t>Impact of vegetable contract-farming on the length of the “hungry” season in Madagascar</a:t>
            </a:r>
          </a:p>
        </p:txBody>
      </p:sp>
      <p:pic>
        <p:nvPicPr>
          <p:cNvPr id="21452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622" y="1440311"/>
            <a:ext cx="8411866" cy="504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5284" name="Text Box 9"/>
          <p:cNvSpPr txBox="1">
            <a:spLocks noChangeArrowheads="1"/>
          </p:cNvSpPr>
          <p:nvPr/>
        </p:nvSpPr>
        <p:spPr bwMode="auto">
          <a:xfrm>
            <a:off x="539750" y="6491288"/>
            <a:ext cx="291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 i="1"/>
              <a:t>Source: Minten et al.,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on technology adoption, income &amp; land use (biodiversity)</a:t>
            </a:r>
          </a:p>
        </p:txBody>
      </p:sp>
      <p:sp>
        <p:nvSpPr>
          <p:cNvPr id="2143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Land use in the off-season on rice fields 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Vegetable export contributes for 47% to household income</a:t>
            </a:r>
            <a:endParaRPr lang="en-US" sz="20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Rice productivity up by 64% through technology spillovers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en-US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800" dirty="0" smtClean="0"/>
              <a:t>Sharp improvement in food security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endParaRPr lang="nl-BE" sz="2800" dirty="0" smtClean="0"/>
          </a:p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nl-BE" sz="2800" dirty="0" err="1" smtClean="0"/>
              <a:t>Reduced</a:t>
            </a:r>
            <a:r>
              <a:rPr lang="nl-BE" sz="2800" dirty="0" smtClean="0"/>
              <a:t> </a:t>
            </a:r>
            <a:r>
              <a:rPr lang="nl-BE" sz="2800" dirty="0" err="1" smtClean="0"/>
              <a:t>pressure</a:t>
            </a:r>
            <a:r>
              <a:rPr lang="nl-BE" sz="2800" dirty="0" smtClean="0"/>
              <a:t> on </a:t>
            </a:r>
            <a:r>
              <a:rPr lang="nl-BE" sz="2800" dirty="0" err="1" smtClean="0"/>
              <a:t>forests</a:t>
            </a:r>
            <a:endParaRPr lang="en-US" sz="2800" dirty="0" smtClean="0"/>
          </a:p>
          <a:p>
            <a:pPr lvl="1">
              <a:lnSpc>
                <a:spcPct val="90000"/>
              </a:lnSpc>
              <a:buFontTx/>
              <a:buChar char="-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5439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GB" i="1">
              <a:latin typeface="Tahoma" charset="0"/>
            </a:endParaRPr>
          </a:p>
          <a:p>
            <a:pPr algn="ctr">
              <a:buFontTx/>
              <a:buNone/>
            </a:pPr>
            <a:r>
              <a:rPr lang="en-GB" sz="3600">
                <a:latin typeface="Tahoma" charset="0"/>
              </a:rPr>
              <a:t>“Private agricultural marketing companies have become dominant providers of smallholder input credit in Africa.  </a:t>
            </a:r>
          </a:p>
          <a:p>
            <a:pPr algn="ctr">
              <a:buFontTx/>
              <a:buNone/>
            </a:pPr>
            <a:endParaRPr lang="en-GB" sz="3600">
              <a:latin typeface="Tahoma" charset="0"/>
            </a:endParaRPr>
          </a:p>
          <a:p>
            <a:pPr algn="ctr">
              <a:buFontTx/>
              <a:buNone/>
            </a:pPr>
            <a:r>
              <a:rPr lang="en-GB" sz="3600">
                <a:latin typeface="Tahoma" charset="0"/>
              </a:rPr>
              <a:t>In various countries of the region, they are today in practice the sole providers of seasonal input advances to the </a:t>
            </a:r>
          </a:p>
          <a:p>
            <a:pPr algn="ctr">
              <a:buFontTx/>
              <a:buNone/>
            </a:pPr>
            <a:r>
              <a:rPr lang="en-GB" sz="3600">
                <a:latin typeface="Tahoma" charset="0"/>
              </a:rPr>
              <a:t>small-scale farming community.”</a:t>
            </a:r>
          </a:p>
          <a:p>
            <a:pPr algn="ctr">
              <a:buFontTx/>
              <a:buNone/>
            </a:pPr>
            <a:endParaRPr lang="en-GB" sz="3600">
              <a:latin typeface="Tahoma" charset="0"/>
            </a:endParaRPr>
          </a:p>
          <a:p>
            <a:pPr algn="ctr">
              <a:buFontTx/>
              <a:buNone/>
            </a:pPr>
            <a:r>
              <a:rPr lang="en-GB">
                <a:latin typeface="Tahoma" charset="0"/>
              </a:rPr>
              <a:t>IFAD (2003, p.5)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329" name="Picture 1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765175"/>
            <a:ext cx="8570912" cy="5883275"/>
          </a:xfrm>
        </p:spPr>
      </p:pic>
      <p:sp>
        <p:nvSpPr>
          <p:cNvPr id="2147330" name="Rectangle 3"/>
          <p:cNvSpPr>
            <a:spLocks noChangeArrowheads="1"/>
          </p:cNvSpPr>
          <p:nvPr/>
        </p:nvSpPr>
        <p:spPr bwMode="auto">
          <a:xfrm>
            <a:off x="468313" y="404813"/>
            <a:ext cx="82296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</a:pPr>
            <a:endParaRPr lang="en-US" sz="3200" b="0"/>
          </a:p>
        </p:txBody>
      </p:sp>
      <p:sp>
        <p:nvSpPr>
          <p:cNvPr id="2147331" name="Rectangle 4"/>
          <p:cNvSpPr>
            <a:spLocks noGrp="1" noChangeArrowheads="1"/>
          </p:cNvSpPr>
          <p:nvPr>
            <p:ph type="title"/>
          </p:nvPr>
        </p:nvSpPr>
        <p:spPr>
          <a:xfrm>
            <a:off x="-757238" y="0"/>
            <a:ext cx="8229601" cy="1143000"/>
          </a:xfrm>
        </p:spPr>
        <p:txBody>
          <a:bodyPr/>
          <a:lstStyle/>
          <a:p>
            <a:r>
              <a:rPr lang="nl-BE" smtClean="0"/>
              <a:t>Senegal exports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Green beans in Senegal</a:t>
            </a:r>
            <a:endParaRPr lang="en-US" dirty="0" smtClean="0"/>
          </a:p>
        </p:txBody>
      </p:sp>
      <p:sp>
        <p:nvSpPr>
          <p:cNvPr id="2148354" name="Rectangle 3"/>
          <p:cNvSpPr>
            <a:spLocks noChangeArrowheads="1"/>
          </p:cNvSpPr>
          <p:nvPr/>
        </p:nvSpPr>
        <p:spPr bwMode="auto">
          <a:xfrm>
            <a:off x="468313" y="1125538"/>
            <a:ext cx="8675687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71500" indent="-571500" eaLnBrk="0" hangingPunct="0">
              <a:spcBef>
                <a:spcPct val="20000"/>
              </a:spcBef>
              <a:buSzPct val="60000"/>
              <a:buFontTx/>
              <a:buChar char="•"/>
            </a:pPr>
            <a:r>
              <a:rPr lang="en-GB" sz="3200" b="0"/>
              <a:t>% rural household participation</a:t>
            </a:r>
          </a:p>
          <a:p>
            <a:pPr marL="571500" indent="-571500" eaLnBrk="0" hangingPunct="0">
              <a:spcBef>
                <a:spcPct val="20000"/>
              </a:spcBef>
            </a:pPr>
            <a:endParaRPr lang="en-US" sz="3200" b="0"/>
          </a:p>
        </p:txBody>
      </p:sp>
      <p:pic>
        <p:nvPicPr>
          <p:cNvPr id="21483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885113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179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17987" name="Picture 4" descr="P2010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190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19011" name="Picture 4" descr="000_0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2200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220035" name="Picture 4" descr="P20100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0"/>
            <a:ext cx="50038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0036" name="Picture 5" descr="P20100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endParaRPr lang="en-US" sz="2800" smtClean="0"/>
          </a:p>
        </p:txBody>
      </p:sp>
      <p:pic>
        <p:nvPicPr>
          <p:cNvPr id="2274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196975"/>
            <a:ext cx="6408737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743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t"/>
          <a:lstStyle/>
          <a:p>
            <a:r>
              <a:rPr lang="nl-BE" smtClean="0"/>
              <a:t>Income effects</a:t>
            </a:r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330" name="Text Box 2"/>
          <p:cNvSpPr txBox="1">
            <a:spLocks noChangeArrowheads="1"/>
          </p:cNvSpPr>
          <p:nvPr/>
        </p:nvSpPr>
        <p:spPr bwMode="auto">
          <a:xfrm>
            <a:off x="0" y="6704013"/>
            <a:ext cx="9144000" cy="2143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endParaRPr lang="en-US" sz="800" b="0">
              <a:solidFill>
                <a:schemeClr val="bg1"/>
              </a:solidFill>
            </a:endParaRPr>
          </a:p>
        </p:txBody>
      </p:sp>
      <p:sp>
        <p:nvSpPr>
          <p:cNvPr id="227533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811212"/>
          </a:xfrm>
        </p:spPr>
        <p:txBody>
          <a:bodyPr/>
          <a:lstStyle/>
          <a:p>
            <a:pPr marL="898525" indent="-898525"/>
            <a:r>
              <a:rPr lang="en-US" sz="3200" b="1" smtClean="0"/>
              <a:t>Poverty effects</a:t>
            </a:r>
            <a:br>
              <a:rPr lang="en-US" sz="3200" b="1" smtClean="0"/>
            </a:br>
            <a:r>
              <a:rPr lang="en-US" sz="2000" smtClean="0"/>
              <a:t>(Green beans in Senegal)</a:t>
            </a:r>
          </a:p>
        </p:txBody>
      </p:sp>
      <p:sp>
        <p:nvSpPr>
          <p:cNvPr id="2275332" name="Text Box 6"/>
          <p:cNvSpPr txBox="1">
            <a:spLocks noChangeArrowheads="1"/>
          </p:cNvSpPr>
          <p:nvPr/>
        </p:nvSpPr>
        <p:spPr bwMode="auto">
          <a:xfrm>
            <a:off x="539750" y="59499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0" i="1"/>
              <a:t>Source: Maertens and Swinnen, 2009</a:t>
            </a:r>
          </a:p>
        </p:txBody>
      </p:sp>
      <p:graphicFrame>
        <p:nvGraphicFramePr>
          <p:cNvPr id="2275333" name="Object 22"/>
          <p:cNvGraphicFramePr>
            <a:graphicFrameLocks noChangeAspect="1"/>
          </p:cNvGraphicFramePr>
          <p:nvPr/>
        </p:nvGraphicFramePr>
        <p:xfrm>
          <a:off x="500063" y="1125538"/>
          <a:ext cx="8643937" cy="5349875"/>
        </p:xfrm>
        <a:graphic>
          <a:graphicData uri="http://schemas.openxmlformats.org/presentationml/2006/ole">
            <p:oleObj spid="_x0000_s2275350" name="Chart" r:id="rId4" imgW="5895975" imgH="366712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Number Placeholder 3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400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dirty="0" smtClean="0"/>
              <a:t>3. Worst Case Scenario ?</a:t>
            </a:r>
            <a:br>
              <a:rPr lang="nl-BE" dirty="0" smtClean="0"/>
            </a:br>
            <a:r>
              <a:rPr lang="nl-BE" dirty="0" err="1" smtClean="0"/>
              <a:t>tomato</a:t>
            </a:r>
            <a:r>
              <a:rPr lang="nl-BE" dirty="0" smtClean="0"/>
              <a:t> export in Senegal</a:t>
            </a:r>
          </a:p>
        </p:txBody>
      </p:sp>
      <p:sp>
        <p:nvSpPr>
          <p:cNvPr id="2345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435975" cy="5068888"/>
          </a:xfrm>
        </p:spPr>
        <p:txBody>
          <a:bodyPr/>
          <a:lstStyle/>
          <a:p>
            <a:pPr marL="533400" indent="-533400" eaLnBrk="1" hangingPunct="1">
              <a:buFont typeface="Arial" pitchFamily="34" charset="0"/>
              <a:buNone/>
            </a:pPr>
            <a:endParaRPr lang="nl-BE" sz="2800" smtClean="0"/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Poor country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FFV sector: Increasing standards (private and public)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Extreme consolidation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Foreign owned multinational company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Full vertical integration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Complete exclusion of smallholders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nl-BE" smtClean="0"/>
              <a:t>FDI of land (“Land grabbing”)</a:t>
            </a:r>
            <a:endParaRPr lang="nl-BE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93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8548" name="Picture 4" descr="November_2005 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508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979" b="13332"/>
          <a:stretch>
            <a:fillRect/>
          </a:stretch>
        </p:blipFill>
        <p:spPr bwMode="auto">
          <a:xfrm>
            <a:off x="0" y="188913"/>
            <a:ext cx="4584700" cy="642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59" t="13898" r="47046" b="24791"/>
          <a:stretch>
            <a:fillRect/>
          </a:stretch>
        </p:blipFill>
        <p:spPr>
          <a:xfrm>
            <a:off x="4665663" y="188913"/>
            <a:ext cx="4478337" cy="6453187"/>
          </a:xfrm>
          <a:noFill/>
        </p:spPr>
      </p:pic>
    </p:spTree>
    <p:extLst>
      <p:ext uri="{BB962C8B-B14F-4D97-AF65-F5344CB8AC3E}">
        <p14:creationId xmlns:p14="http://schemas.microsoft.com/office/powerpoint/2010/main" xmlns="" val="423294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FontTx/>
              <a:buNone/>
            </a:pPr>
            <a:endParaRPr lang="en-GB" i="1" dirty="0">
              <a:latin typeface="Tahoma" charset="0"/>
            </a:endParaRPr>
          </a:p>
          <a:p>
            <a:pPr algn="ctr">
              <a:buFontTx/>
              <a:buNone/>
            </a:pPr>
            <a:endParaRPr lang="en-GB" i="1" dirty="0">
              <a:latin typeface="Tahoma" charset="0"/>
            </a:endParaRPr>
          </a:p>
          <a:p>
            <a:pPr algn="ctr">
              <a:buFontTx/>
              <a:buNone/>
            </a:pPr>
            <a:r>
              <a:rPr lang="en-GB" sz="3600" i="1" dirty="0">
                <a:latin typeface="Tahoma" charset="0"/>
              </a:rPr>
              <a:t>“</a:t>
            </a:r>
            <a:r>
              <a:rPr lang="en-GB" sz="3600" dirty="0">
                <a:latin typeface="Tahoma" charset="0"/>
              </a:rPr>
              <a:t>Trade credit from suppliers comprised virtually all of the family farm credit and the biggest share of liabilities of agricultural companies </a:t>
            </a:r>
            <a:br>
              <a:rPr lang="en-GB" sz="3600" dirty="0">
                <a:latin typeface="Tahoma" charset="0"/>
              </a:rPr>
            </a:br>
            <a:r>
              <a:rPr lang="en-GB" sz="3600" dirty="0">
                <a:latin typeface="Tahoma" charset="0"/>
              </a:rPr>
              <a:t>[in </a:t>
            </a:r>
            <a:r>
              <a:rPr lang="en-GB" sz="3600" dirty="0" smtClean="0">
                <a:latin typeface="Tahoma" charset="0"/>
              </a:rPr>
              <a:t>Baltics in </a:t>
            </a:r>
            <a:r>
              <a:rPr lang="en-GB" sz="3600" dirty="0">
                <a:latin typeface="Tahoma" charset="0"/>
              </a:rPr>
              <a:t>2004].”</a:t>
            </a:r>
          </a:p>
          <a:p>
            <a:pPr algn="ctr">
              <a:buFontTx/>
              <a:buNone/>
            </a:pPr>
            <a:endParaRPr lang="en-GB" sz="3600" dirty="0">
              <a:latin typeface="Tahoma" charset="0"/>
            </a:endParaRPr>
          </a:p>
          <a:p>
            <a:pPr algn="ctr">
              <a:buFontTx/>
              <a:buNone/>
            </a:pPr>
            <a:endParaRPr lang="en-GB" sz="3600" dirty="0">
              <a:latin typeface="Tahoma" charset="0"/>
            </a:endParaRPr>
          </a:p>
          <a:p>
            <a:pPr algn="ctr">
              <a:buFontTx/>
              <a:buNone/>
            </a:pPr>
            <a:r>
              <a:rPr lang="en-GB" sz="3600" dirty="0">
                <a:latin typeface="Tahoma" charset="0"/>
              </a:rPr>
              <a:t>World Bank (2005)</a:t>
            </a:r>
            <a:endParaRPr lang="en-US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5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823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44" name="Picture 4" descr="000_01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92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4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4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14313"/>
            <a:ext cx="7508875" cy="576262"/>
          </a:xfrm>
        </p:spPr>
        <p:txBody>
          <a:bodyPr/>
          <a:lstStyle/>
          <a:p>
            <a:pPr eaLnBrk="1" hangingPunct="1"/>
            <a:r>
              <a:rPr lang="nl-BE" smtClean="0"/>
              <a:t>Employment</a:t>
            </a:r>
            <a:endParaRPr lang="en-US" smtClean="0"/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00193" y="548680"/>
            <a:ext cx="2843808" cy="5760640"/>
          </a:xfrm>
        </p:spPr>
        <p:txBody>
          <a:bodyPr/>
          <a:lstStyle/>
          <a:p>
            <a:pPr eaLnBrk="1" hangingPunct="1"/>
            <a:r>
              <a:rPr lang="nl-BE" sz="2400" dirty="0" smtClean="0"/>
              <a:t>More </a:t>
            </a:r>
            <a:r>
              <a:rPr lang="nl-BE" sz="2400" dirty="0" err="1" smtClean="0"/>
              <a:t>than</a:t>
            </a:r>
            <a:r>
              <a:rPr lang="nl-BE" sz="2400" dirty="0" smtClean="0"/>
              <a:t> 3000 </a:t>
            </a:r>
            <a:r>
              <a:rPr lang="nl-BE" sz="2400" dirty="0" err="1" smtClean="0"/>
              <a:t>workers</a:t>
            </a:r>
            <a:r>
              <a:rPr lang="nl-BE" sz="2400" dirty="0" smtClean="0"/>
              <a:t> in 2006</a:t>
            </a:r>
          </a:p>
          <a:p>
            <a:pPr eaLnBrk="1" hangingPunct="1"/>
            <a:endParaRPr lang="nl-BE" sz="2400" dirty="0" smtClean="0"/>
          </a:p>
          <a:p>
            <a:pPr eaLnBrk="1" hangingPunct="1"/>
            <a:r>
              <a:rPr lang="nl-BE" sz="2400" dirty="0" smtClean="0"/>
              <a:t>40% of HH in the </a:t>
            </a:r>
            <a:r>
              <a:rPr lang="nl-BE" sz="2400" dirty="0" err="1" smtClean="0"/>
              <a:t>region</a:t>
            </a:r>
            <a:r>
              <a:rPr lang="nl-BE" sz="2400" dirty="0" smtClean="0"/>
              <a:t> have at </a:t>
            </a:r>
            <a:r>
              <a:rPr lang="nl-BE" sz="2400" dirty="0" err="1" smtClean="0"/>
              <a:t>least</a:t>
            </a:r>
            <a:r>
              <a:rPr lang="nl-BE" sz="2400" dirty="0" smtClean="0"/>
              <a:t> </a:t>
            </a:r>
            <a:r>
              <a:rPr lang="nl-BE" sz="2400" dirty="0" err="1" smtClean="0"/>
              <a:t>one</a:t>
            </a:r>
            <a:r>
              <a:rPr lang="nl-BE" sz="2400" dirty="0" smtClean="0"/>
              <a:t> member </a:t>
            </a:r>
            <a:r>
              <a:rPr lang="nl-BE" sz="2400" dirty="0" err="1" smtClean="0"/>
              <a:t>employed</a:t>
            </a:r>
            <a:r>
              <a:rPr lang="nl-BE" sz="2400" dirty="0" smtClean="0"/>
              <a:t> </a:t>
            </a:r>
            <a:r>
              <a:rPr lang="nl-BE" sz="2400" dirty="0" err="1" smtClean="0"/>
              <a:t>by</a:t>
            </a:r>
            <a:r>
              <a:rPr lang="nl-BE" sz="2400" dirty="0" smtClean="0"/>
              <a:t> GDS</a:t>
            </a:r>
          </a:p>
        </p:txBody>
      </p:sp>
      <p:graphicFrame>
        <p:nvGraphicFramePr>
          <p:cNvPr id="19354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956030679"/>
              </p:ext>
            </p:extLst>
          </p:nvPr>
        </p:nvGraphicFramePr>
        <p:xfrm>
          <a:off x="-7636" y="764704"/>
          <a:ext cx="6570662" cy="6741368"/>
        </p:xfrm>
        <a:graphic>
          <a:graphicData uri="http://schemas.openxmlformats.org/presentationml/2006/ole">
            <p:oleObj spid="_x0000_s2277387" name="Chart" r:id="rId4" imgW="3743249" imgH="2104949" progId="Excel.Chart.8">
              <p:embed/>
            </p:oleObj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1071563"/>
            <a:ext cx="7508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solidFill>
                <a:srgbClr val="5555B7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4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Number Placeholder 3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400">
              <a:latin typeface="Arial" pitchFamily="34" charset="0"/>
            </a:endParaRP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BE" smtClean="0"/>
              <a:t>Household participation</a:t>
            </a:r>
          </a:p>
        </p:txBody>
      </p:sp>
      <p:sp>
        <p:nvSpPr>
          <p:cNvPr id="199684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nl-BE" sz="2800" dirty="0" smtClean="0"/>
          </a:p>
          <a:p>
            <a:pPr eaLnBrk="1" hangingPunct="1"/>
            <a:r>
              <a:rPr lang="nl-BE" sz="2800" dirty="0" smtClean="0"/>
              <a:t>No bias of </a:t>
            </a:r>
            <a:r>
              <a:rPr lang="nl-BE" sz="2800" dirty="0" err="1" smtClean="0"/>
              <a:t>employment</a:t>
            </a:r>
            <a:r>
              <a:rPr lang="nl-BE" sz="2800" dirty="0" smtClean="0"/>
              <a:t> </a:t>
            </a:r>
            <a:r>
              <a:rPr lang="nl-BE" sz="2800" dirty="0" err="1" smtClean="0"/>
              <a:t>towards</a:t>
            </a:r>
            <a:r>
              <a:rPr lang="nl-BE" sz="2800" dirty="0" smtClean="0"/>
              <a:t> </a:t>
            </a:r>
            <a:r>
              <a:rPr lang="nl-BE" sz="2800" dirty="0" err="1" smtClean="0"/>
              <a:t>better</a:t>
            </a:r>
            <a:r>
              <a:rPr lang="nl-BE" sz="2800" dirty="0" smtClean="0"/>
              <a:t>-off or more </a:t>
            </a:r>
            <a:r>
              <a:rPr lang="nl-BE" sz="2800" dirty="0" err="1" smtClean="0"/>
              <a:t>educated</a:t>
            </a:r>
            <a:r>
              <a:rPr lang="nl-BE" sz="2800" dirty="0" smtClean="0"/>
              <a:t> </a:t>
            </a:r>
            <a:r>
              <a:rPr lang="nl-BE" sz="2800" dirty="0" err="1" smtClean="0"/>
              <a:t>households</a:t>
            </a:r>
            <a:endParaRPr lang="nl-BE" sz="2800" dirty="0" smtClean="0"/>
          </a:p>
          <a:p>
            <a:pPr eaLnBrk="1" hangingPunct="1"/>
            <a:endParaRPr lang="nl-BE" sz="2800" dirty="0" smtClean="0"/>
          </a:p>
          <a:p>
            <a:pPr eaLnBrk="1" hangingPunct="1"/>
            <a:r>
              <a:rPr lang="nl-BE" sz="2800" dirty="0" smtClean="0"/>
              <a:t>Bias </a:t>
            </a:r>
            <a:r>
              <a:rPr lang="nl-BE" sz="2800" dirty="0" err="1" smtClean="0"/>
              <a:t>towards</a:t>
            </a:r>
            <a:r>
              <a:rPr lang="nl-BE" sz="2800" dirty="0" smtClean="0"/>
              <a:t> </a:t>
            </a:r>
            <a:r>
              <a:rPr lang="nl-BE" sz="2800" dirty="0" err="1" smtClean="0"/>
              <a:t>households</a:t>
            </a:r>
            <a:r>
              <a:rPr lang="nl-BE" sz="2800" dirty="0" smtClean="0"/>
              <a:t> </a:t>
            </a:r>
            <a:r>
              <a:rPr lang="nl-BE" sz="2800" dirty="0" err="1" smtClean="0"/>
              <a:t>with</a:t>
            </a:r>
            <a:r>
              <a:rPr lang="nl-BE" sz="2800" dirty="0" smtClean="0"/>
              <a:t> smaller per capita landholdings</a:t>
            </a:r>
          </a:p>
        </p:txBody>
      </p:sp>
    </p:spTree>
    <p:extLst>
      <p:ext uri="{BB962C8B-B14F-4D97-AF65-F5344CB8AC3E}">
        <p14:creationId xmlns:p14="http://schemas.microsoft.com/office/powerpoint/2010/main" xmlns="" val="214524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Number Placeholder 3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4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nl-BE" smtClean="0"/>
              <a:t>Income effects</a:t>
            </a:r>
          </a:p>
        </p:txBody>
      </p:sp>
      <p:sp>
        <p:nvSpPr>
          <p:cNvPr id="20173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0173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</a:endParaRPr>
          </a:p>
        </p:txBody>
      </p:sp>
      <p:pic>
        <p:nvPicPr>
          <p:cNvPr id="201734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908050"/>
            <a:ext cx="7786687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007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Number Placeholder 4"/>
          <p:cNvSpPr txBox="1">
            <a:spLocks noGrp="1"/>
          </p:cNvSpPr>
          <p:nvPr/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endParaRPr lang="en-US" sz="14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214313"/>
            <a:ext cx="7508875" cy="576262"/>
          </a:xfrm>
        </p:spPr>
        <p:txBody>
          <a:bodyPr/>
          <a:lstStyle/>
          <a:p>
            <a:pPr eaLnBrk="1" hangingPunct="1"/>
            <a:r>
              <a:rPr lang="nl-BE" dirty="0" err="1" smtClean="0"/>
              <a:t>Poverty</a:t>
            </a:r>
            <a:r>
              <a:rPr lang="nl-BE" dirty="0" smtClean="0"/>
              <a:t> Effects</a:t>
            </a:r>
            <a:endParaRPr lang="en-US" dirty="0" smtClean="0"/>
          </a:p>
        </p:txBody>
      </p:sp>
      <p:sp>
        <p:nvSpPr>
          <p:cNvPr id="1935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00193" y="548680"/>
            <a:ext cx="2843808" cy="57606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nl-BE" sz="2400" dirty="0" smtClean="0"/>
          </a:p>
          <a:p>
            <a:pPr eaLnBrk="1" hangingPunct="1">
              <a:lnSpc>
                <a:spcPct val="90000"/>
              </a:lnSpc>
            </a:pPr>
            <a:endParaRPr lang="nl-BE" sz="2400" dirty="0"/>
          </a:p>
          <a:p>
            <a:pPr eaLnBrk="1" hangingPunct="1">
              <a:lnSpc>
                <a:spcPct val="90000"/>
              </a:lnSpc>
            </a:pPr>
            <a:r>
              <a:rPr lang="nl-BE" sz="2400" dirty="0" err="1" smtClean="0"/>
              <a:t>Poverty</a:t>
            </a:r>
            <a:r>
              <a:rPr lang="nl-BE" sz="2400" dirty="0"/>
              <a:t>: </a:t>
            </a:r>
            <a:endParaRPr lang="nl-BE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400" dirty="0"/>
              <a:t> </a:t>
            </a:r>
            <a:r>
              <a:rPr lang="nl-BE" sz="2400" dirty="0" smtClean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400" dirty="0"/>
              <a:t> </a:t>
            </a:r>
            <a:r>
              <a:rPr lang="nl-BE" sz="2400" dirty="0" smtClean="0"/>
              <a:t>   35</a:t>
            </a:r>
            <a:r>
              <a:rPr lang="nl-BE" sz="2400" dirty="0"/>
              <a:t>% </a:t>
            </a:r>
            <a:r>
              <a:rPr lang="nl-BE" sz="2400" dirty="0" smtClean="0"/>
              <a:t>vs</a:t>
            </a:r>
            <a:r>
              <a:rPr lang="nl-BE" sz="2400" dirty="0"/>
              <a:t>. 46% </a:t>
            </a:r>
            <a:r>
              <a:rPr lang="nl-BE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nl-BE" sz="2400" dirty="0"/>
          </a:p>
          <a:p>
            <a:pPr eaLnBrk="1" hangingPunct="1">
              <a:lnSpc>
                <a:spcPct val="90000"/>
              </a:lnSpc>
            </a:pPr>
            <a:endParaRPr lang="nl-BE" sz="2400" dirty="0" smtClean="0"/>
          </a:p>
          <a:p>
            <a:pPr eaLnBrk="1" hangingPunct="1">
              <a:lnSpc>
                <a:spcPct val="90000"/>
              </a:lnSpc>
            </a:pPr>
            <a:r>
              <a:rPr lang="nl-BE" sz="2400" dirty="0" smtClean="0"/>
              <a:t>Extreme </a:t>
            </a:r>
            <a:r>
              <a:rPr lang="nl-BE" sz="2400" dirty="0" err="1"/>
              <a:t>poverty</a:t>
            </a:r>
            <a:r>
              <a:rPr lang="nl-BE" sz="2400" dirty="0"/>
              <a:t>: </a:t>
            </a:r>
            <a:endParaRPr lang="nl-BE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400" dirty="0"/>
              <a:t> </a:t>
            </a:r>
            <a:r>
              <a:rPr lang="nl-BE" sz="2400" dirty="0" smtClean="0"/>
              <a:t>  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BE" sz="2400" dirty="0"/>
              <a:t> </a:t>
            </a:r>
            <a:r>
              <a:rPr lang="nl-BE" sz="2400" dirty="0" smtClean="0"/>
              <a:t>   6</a:t>
            </a:r>
            <a:r>
              <a:rPr lang="nl-BE" sz="2400" dirty="0"/>
              <a:t>% </a:t>
            </a:r>
            <a:r>
              <a:rPr lang="nl-BE" sz="2400" dirty="0" smtClean="0"/>
              <a:t>vs</a:t>
            </a:r>
            <a:r>
              <a:rPr lang="nl-BE" sz="2400" dirty="0"/>
              <a:t>. </a:t>
            </a:r>
            <a:r>
              <a:rPr lang="nl-BE" sz="2400" dirty="0" smtClean="0"/>
              <a:t>18</a:t>
            </a:r>
            <a:r>
              <a:rPr lang="nl-BE" sz="2400" dirty="0"/>
              <a:t>% </a:t>
            </a:r>
            <a:r>
              <a:rPr lang="nl-BE" sz="2400" dirty="0" smtClean="0"/>
              <a:t> </a:t>
            </a:r>
            <a:endParaRPr lang="nl-BE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14313" y="1071563"/>
            <a:ext cx="75088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2800" kern="0" dirty="0">
              <a:solidFill>
                <a:srgbClr val="5555B7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6" y="779051"/>
            <a:ext cx="6156176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917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Gender effects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marL="0" lvl="2" indent="0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smtClean="0"/>
              <a:t>Female employment in Senegal horticulture export sector </a:t>
            </a:r>
            <a:endParaRPr lang="en-GB" smtClean="0"/>
          </a:p>
        </p:txBody>
      </p:sp>
      <p:sp>
        <p:nvSpPr>
          <p:cNvPr id="223236" name="TextBox 4"/>
          <p:cNvSpPr txBox="1">
            <a:spLocks noChangeArrowheads="1"/>
          </p:cNvSpPr>
          <p:nvPr/>
        </p:nvSpPr>
        <p:spPr bwMode="auto">
          <a:xfrm>
            <a:off x="395288" y="6308725"/>
            <a:ext cx="358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i="1">
                <a:latin typeface="Arial" pitchFamily="34" charset="0"/>
              </a:rPr>
              <a:t>Source: Maertens and Swinnen, 2009</a:t>
            </a:r>
            <a:endParaRPr lang="en-GB" i="1">
              <a:latin typeface="Arial" pitchFamily="34" charset="0"/>
            </a:endParaRPr>
          </a:p>
        </p:txBody>
      </p:sp>
      <p:pic>
        <p:nvPicPr>
          <p:cNvPr id="223237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00213"/>
            <a:ext cx="80327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3609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28625"/>
            <a:ext cx="8229600" cy="6096000"/>
          </a:xfrm>
        </p:spPr>
        <p:txBody>
          <a:bodyPr/>
          <a:lstStyle/>
          <a:p>
            <a:pPr marL="0" lvl="2" indent="0" eaLnBrk="1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None/>
            </a:pPr>
            <a:r>
              <a:rPr lang="en-US" smtClean="0"/>
              <a:t>Importance of female income in total household income</a:t>
            </a:r>
            <a:endParaRPr lang="en-GB" smtClean="0"/>
          </a:p>
        </p:txBody>
      </p:sp>
      <p:sp>
        <p:nvSpPr>
          <p:cNvPr id="225283" name="TextBox 4"/>
          <p:cNvSpPr txBox="1">
            <a:spLocks noChangeArrowheads="1"/>
          </p:cNvSpPr>
          <p:nvPr/>
        </p:nvSpPr>
        <p:spPr bwMode="auto">
          <a:xfrm>
            <a:off x="500063" y="6143625"/>
            <a:ext cx="3616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1600" i="1">
                <a:latin typeface="Arial" pitchFamily="34" charset="0"/>
              </a:rPr>
              <a:t>Source: Maertens and Swinnen, 2009</a:t>
            </a:r>
            <a:endParaRPr lang="en-GB" i="1">
              <a:latin typeface="Arial" pitchFamily="34" charset="0"/>
            </a:endParaRPr>
          </a:p>
        </p:txBody>
      </p:sp>
      <p:pic>
        <p:nvPicPr>
          <p:cNvPr id="2252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00125"/>
            <a:ext cx="772795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309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32" y="620688"/>
            <a:ext cx="8712968" cy="1800200"/>
          </a:xfrm>
        </p:spPr>
        <p:txBody>
          <a:bodyPr>
            <a:normAutofit/>
          </a:bodyPr>
          <a:lstStyle/>
          <a:p>
            <a:pPr marL="87313" lvl="1" indent="0" algn="ctr">
              <a:buNone/>
            </a:pPr>
            <a:r>
              <a:rPr lang="en-GB" sz="2400" b="1" dirty="0" smtClean="0"/>
              <a:t>BIOFUELS IN ETHIOPIA</a:t>
            </a:r>
          </a:p>
          <a:p>
            <a:pPr marL="87313" lvl="1" indent="0" algn="ctr">
              <a:buNone/>
            </a:pPr>
            <a:endParaRPr lang="en-GB" sz="2400" b="1" dirty="0"/>
          </a:p>
          <a:p>
            <a:pPr marL="87313" lvl="1" indent="0" algn="ctr">
              <a:buNone/>
            </a:pPr>
            <a:r>
              <a:rPr lang="en-GB" sz="2400" b="1" dirty="0" smtClean="0"/>
              <a:t>2 MODELS:  Castor </a:t>
            </a:r>
            <a:r>
              <a:rPr lang="en-GB" sz="2400" b="1" dirty="0"/>
              <a:t>&amp;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Jatropha</a:t>
            </a:r>
            <a:endParaRPr lang="en-GB" sz="2400" b="1" dirty="0" smtClean="0"/>
          </a:p>
          <a:p>
            <a:pPr lvl="1">
              <a:buNone/>
            </a:pPr>
            <a:r>
              <a:rPr lang="en-GB" sz="2400" dirty="0" smtClean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8613FFA3-8DB5-45C4-A549-B5735773C7CF}" type="slidenum">
              <a:rPr lang="en-GB" smtClean="0"/>
              <a:pPr/>
              <a:t>48</a:t>
            </a:fld>
            <a:endParaRPr lang="en-GB" dirty="0"/>
          </a:p>
        </p:txBody>
      </p:sp>
      <p:pic>
        <p:nvPicPr>
          <p:cNvPr id="4" name="Picture 3" descr="CIMG01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8072" y="2924944"/>
            <a:ext cx="3419871" cy="2564903"/>
          </a:xfrm>
          <a:prstGeom prst="rect">
            <a:avLst/>
          </a:prstGeom>
        </p:spPr>
      </p:pic>
      <p:pic>
        <p:nvPicPr>
          <p:cNvPr id="8" name="Picture 7" descr="emami jatroph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911251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22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8613FFA3-8DB5-45C4-A549-B5735773C7CF}" type="slidenum">
              <a:rPr lang="en-GB" smtClean="0"/>
              <a:pPr/>
              <a:t>49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1414"/>
            <a:ext cx="8229600" cy="64294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Biodiesel chains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85794"/>
            <a:ext cx="907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itchFamily="2" charset="2"/>
              </a:rPr>
              <a:t>nursery  </a:t>
            </a:r>
            <a:r>
              <a:rPr lang="en-GB" dirty="0" smtClean="0"/>
              <a:t>seed collection </a:t>
            </a:r>
            <a:r>
              <a:rPr lang="en-GB" dirty="0" smtClean="0">
                <a:sym typeface="Wingdings" pitchFamily="2" charset="2"/>
              </a:rPr>
              <a:t> pealing oil pressing refining  oil export/use</a:t>
            </a:r>
            <a:endParaRPr lang="en-GB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7078" y="1196752"/>
            <a:ext cx="9021426" cy="5661272"/>
            <a:chOff x="87078" y="1196752"/>
            <a:chExt cx="9021426" cy="5661272"/>
          </a:xfrm>
        </p:grpSpPr>
        <p:pic>
          <p:nvPicPr>
            <p:cNvPr id="17" name="Picture 16" descr="2011 471.JPG"/>
            <p:cNvPicPr>
              <a:picLocks noChangeAspect="1"/>
            </p:cNvPicPr>
            <p:nvPr/>
          </p:nvPicPr>
          <p:blipFill>
            <a:blip r:embed="rId3" cstate="print"/>
            <a:srcRect t="5048" r="13882"/>
            <a:stretch>
              <a:fillRect/>
            </a:stretch>
          </p:blipFill>
          <p:spPr>
            <a:xfrm>
              <a:off x="87078" y="4149080"/>
              <a:ext cx="3188778" cy="2636912"/>
            </a:xfrm>
            <a:prstGeom prst="rect">
              <a:avLst/>
            </a:prstGeom>
          </p:spPr>
        </p:pic>
        <p:pic>
          <p:nvPicPr>
            <p:cNvPr id="12" name="Picture 11" descr="nursery bed of crutton only (in yechilla).JPG"/>
            <p:cNvPicPr>
              <a:picLocks noChangeAspect="1"/>
            </p:cNvPicPr>
            <p:nvPr/>
          </p:nvPicPr>
          <p:blipFill>
            <a:blip r:embed="rId4" cstate="print"/>
            <a:srcRect r="46094" b="36084"/>
            <a:stretch>
              <a:fillRect/>
            </a:stretch>
          </p:blipFill>
          <p:spPr>
            <a:xfrm>
              <a:off x="179780" y="1196752"/>
              <a:ext cx="4320212" cy="2875760"/>
            </a:xfrm>
            <a:prstGeom prst="rect">
              <a:avLst/>
            </a:prstGeom>
          </p:spPr>
        </p:pic>
        <p:pic>
          <p:nvPicPr>
            <p:cNvPr id="2050" name="Picture 3" descr="C:\Users\user\Pictures\2009_10_30\IMG_0070.JPG"/>
            <p:cNvPicPr>
              <a:picLocks noChangeAspect="1" noChangeArrowheads="1"/>
            </p:cNvPicPr>
            <p:nvPr/>
          </p:nvPicPr>
          <p:blipFill>
            <a:blip r:embed="rId5" cstate="print"/>
            <a:srcRect r="18518"/>
            <a:stretch>
              <a:fillRect/>
            </a:stretch>
          </p:blipFill>
          <p:spPr bwMode="auto">
            <a:xfrm>
              <a:off x="2843808" y="4081444"/>
              <a:ext cx="3168352" cy="277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13" descr="C:\Users\user\Pictures\2009_10_29\IMG_0056.JPG"/>
            <p:cNvPicPr>
              <a:picLocks noChangeAspect="1" noChangeArrowheads="1"/>
            </p:cNvPicPr>
            <p:nvPr/>
          </p:nvPicPr>
          <p:blipFill>
            <a:blip r:embed="rId6" cstate="print"/>
            <a:srcRect l="21164"/>
            <a:stretch>
              <a:fillRect/>
            </a:stretch>
          </p:blipFill>
          <p:spPr bwMode="auto">
            <a:xfrm>
              <a:off x="6045603" y="4071942"/>
              <a:ext cx="3026959" cy="2786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2011 600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39752" y="1224136"/>
              <a:ext cx="3803914" cy="2852936"/>
            </a:xfrm>
            <a:prstGeom prst="rect">
              <a:avLst/>
            </a:prstGeom>
          </p:spPr>
        </p:pic>
        <p:pic>
          <p:nvPicPr>
            <p:cNvPr id="14" name="Picture 13" descr="2011 618.JPG"/>
            <p:cNvPicPr>
              <a:picLocks noChangeAspect="1"/>
            </p:cNvPicPr>
            <p:nvPr/>
          </p:nvPicPr>
          <p:blipFill>
            <a:blip r:embed="rId8" cstate="print"/>
            <a:srcRect l="6723" t="4482" r="13573"/>
            <a:stretch>
              <a:fillRect/>
            </a:stretch>
          </p:blipFill>
          <p:spPr>
            <a:xfrm>
              <a:off x="5940152" y="1229326"/>
              <a:ext cx="3168352" cy="2847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008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Changes</a:t>
            </a:r>
          </a:p>
          <a:p>
            <a:pPr lvl="1"/>
            <a:r>
              <a:rPr lang="nl-BE" dirty="0" err="1"/>
              <a:t>f</a:t>
            </a:r>
            <a:r>
              <a:rPr lang="nl-BE" dirty="0" err="1" smtClean="0"/>
              <a:t>di</a:t>
            </a:r>
            <a:r>
              <a:rPr lang="nl-BE" dirty="0" smtClean="0"/>
              <a:t> &amp; </a:t>
            </a:r>
            <a:r>
              <a:rPr lang="nl-BE" dirty="0" err="1" smtClean="0"/>
              <a:t>retail</a:t>
            </a:r>
            <a:r>
              <a:rPr lang="nl-BE" dirty="0" smtClean="0"/>
              <a:t> </a:t>
            </a:r>
          </a:p>
          <a:p>
            <a:pPr lvl="1"/>
            <a:r>
              <a:rPr lang="nl-BE" dirty="0" err="1"/>
              <a:t>t</a:t>
            </a:r>
            <a:r>
              <a:rPr lang="nl-BE" dirty="0" err="1" smtClean="0"/>
              <a:t>rade</a:t>
            </a:r>
            <a:endParaRPr lang="nl-BE" dirty="0" smtClean="0"/>
          </a:p>
          <a:p>
            <a:pPr lvl="1"/>
            <a:r>
              <a:rPr lang="nl-BE" dirty="0"/>
              <a:t>s</a:t>
            </a:r>
            <a:r>
              <a:rPr lang="nl-BE" dirty="0" smtClean="0"/>
              <a:t>tandards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Effects</a:t>
            </a:r>
          </a:p>
          <a:p>
            <a:pPr lvl="1"/>
            <a:r>
              <a:rPr lang="nl-BE" dirty="0" err="1"/>
              <a:t>h</a:t>
            </a:r>
            <a:r>
              <a:rPr lang="nl-BE" dirty="0" err="1" smtClean="0"/>
              <a:t>orticultural</a:t>
            </a:r>
            <a:r>
              <a:rPr lang="nl-BE" dirty="0" smtClean="0"/>
              <a:t> exports : 3 models</a:t>
            </a:r>
          </a:p>
          <a:p>
            <a:pPr lvl="1"/>
            <a:r>
              <a:rPr lang="nl-BE" dirty="0" err="1" smtClean="0"/>
              <a:t>biofuels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3688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68952" cy="850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Study area – generally food insecure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836712"/>
            <a:ext cx="7078008" cy="532859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18" descr="HH ETH.bmp"/>
          <p:cNvPicPr/>
          <p:nvPr/>
        </p:nvPicPr>
        <p:blipFill>
          <a:blip r:embed="rId3" cstate="print"/>
          <a:srcRect l="25561" r="25262"/>
          <a:stretch>
            <a:fillRect/>
          </a:stretch>
        </p:blipFill>
        <p:spPr>
          <a:xfrm>
            <a:off x="179512" y="980728"/>
            <a:ext cx="2927276" cy="222220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043608" y="2708920"/>
            <a:ext cx="3384376" cy="1296144"/>
          </a:xfrm>
          <a:prstGeom prst="line">
            <a:avLst/>
          </a:prstGeom>
          <a:ln w="34925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43608" y="2708920"/>
            <a:ext cx="4320480" cy="72008"/>
          </a:xfrm>
          <a:prstGeom prst="line">
            <a:avLst/>
          </a:prstGeom>
          <a:ln w="3175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79712" y="630932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FEWS,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773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90694" cy="5806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foreign company contracting farmers to grow castor</a:t>
            </a:r>
          </a:p>
          <a:p>
            <a:r>
              <a:rPr lang="en-US" dirty="0" smtClean="0"/>
              <a:t>farmers are eligible to participate –if own land size &gt; 0.75 ha </a:t>
            </a:r>
          </a:p>
          <a:p>
            <a:r>
              <a:rPr lang="en-US" dirty="0" smtClean="0"/>
              <a:t>farmers are advised to allocate only a maximum of ¼ of their total land to castor and keep traditional crops on the side </a:t>
            </a:r>
          </a:p>
          <a:p>
            <a:r>
              <a:rPr lang="en-US" dirty="0" smtClean="0"/>
              <a:t>Castor seed has no other use in the area and has no other buyer </a:t>
            </a:r>
          </a:p>
          <a:p>
            <a:r>
              <a:rPr lang="en-US" dirty="0" smtClean="0"/>
              <a:t>Farmers often use inputs to other crops – thus contract farmers may record potentially gain from higher input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8613FFA3-8DB5-45C4-A549-B5735773C7CF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86834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Castor contract farming in the study area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41081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5616624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dirty="0" smtClean="0"/>
              <a:t>penetration of the Castor crop into inaccessible and remote places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significant adoption rate in few years of promotion contrasts with low rates of other technology adoptions 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diversification of crops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sever seasonal food fluctuations are common – low production may follow bumper harvests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Preliminary </a:t>
            </a:r>
            <a:r>
              <a:rPr lang="nl-NL" dirty="0" err="1" smtClean="0"/>
              <a:t>findings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407231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075240" cy="706090"/>
          </a:xfrm>
        </p:spPr>
        <p:txBody>
          <a:bodyPr>
            <a:normAutofit/>
          </a:bodyPr>
          <a:lstStyle/>
          <a:p>
            <a:pPr lvl="0"/>
            <a:r>
              <a:rPr lang="nl-NL" sz="3200" b="1" dirty="0" smtClean="0">
                <a:solidFill>
                  <a:schemeClr val="tx1"/>
                </a:solidFill>
                <a:effectLst/>
              </a:rPr>
              <a:t>Preliminary </a:t>
            </a:r>
            <a:r>
              <a:rPr lang="nl-NL" sz="3200" b="1" dirty="0" err="1" smtClean="0">
                <a:solidFill>
                  <a:schemeClr val="tx1"/>
                </a:solidFill>
                <a:effectLst/>
              </a:rPr>
              <a:t>results</a:t>
            </a:r>
            <a:r>
              <a:rPr lang="nl-NL" sz="3200" b="1" dirty="0" smtClean="0">
                <a:solidFill>
                  <a:schemeClr val="tx1"/>
                </a:solidFill>
                <a:effectLst/>
              </a:rPr>
              <a:t> </a:t>
            </a:r>
            <a:endParaRPr lang="en-US" sz="3200" b="1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23528" y="980728"/>
            <a:ext cx="8568952" cy="5256584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Participants</a:t>
            </a:r>
            <a:r>
              <a:rPr kumimoji="0" lang="en-US" sz="27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adopters and non-adopters have no significant difference in age, dependency and </a:t>
            </a:r>
            <a:r>
              <a:rPr kumimoji="0" lang="en-US" sz="27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labour</a:t>
            </a: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force ratio composition and prevalence of polygamy, </a:t>
            </a:r>
            <a:r>
              <a:rPr lang="en-US" sz="2700" b="0" dirty="0"/>
              <a:t>access to credit and government extension service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27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differ in asset/land holdings same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nl-BE" sz="27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b="0" dirty="0" smtClean="0"/>
              <a:t>Comparison: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b="0" dirty="0" smtClean="0"/>
              <a:t>Income is higher by 5-10%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nl-BE" sz="2700" b="0" dirty="0" smtClean="0"/>
              <a:t>“Food gap” is </a:t>
            </a:r>
            <a:r>
              <a:rPr lang="nl-BE" sz="2700" b="0" dirty="0" err="1" smtClean="0"/>
              <a:t>lower</a:t>
            </a:r>
            <a:r>
              <a:rPr lang="nl-BE" sz="2700" b="0" dirty="0" smtClean="0"/>
              <a:t> </a:t>
            </a:r>
            <a:r>
              <a:rPr lang="nl-BE" sz="2700" b="0" dirty="0" err="1" smtClean="0"/>
              <a:t>by</a:t>
            </a:r>
            <a:r>
              <a:rPr lang="nl-BE" sz="2700" b="0" dirty="0" smtClean="0"/>
              <a:t> 50% (30 </a:t>
            </a:r>
            <a:r>
              <a:rPr lang="nl-BE" sz="2700" b="0" dirty="0" err="1" smtClean="0"/>
              <a:t>vs</a:t>
            </a:r>
            <a:r>
              <a:rPr lang="nl-BE" sz="2700" b="0" dirty="0" smtClean="0"/>
              <a:t> 47 </a:t>
            </a:r>
            <a:r>
              <a:rPr lang="nl-BE" sz="2700" b="0" dirty="0" err="1" smtClean="0"/>
              <a:t>days</a:t>
            </a:r>
            <a:r>
              <a:rPr lang="nl-BE" sz="2700" b="0" dirty="0" smtClean="0"/>
              <a:t>).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b="0" dirty="0" smtClean="0"/>
              <a:t>fertilizer use is higher by 70% </a:t>
            </a:r>
            <a:endParaRPr lang="en-US" sz="2700" b="0" dirty="0"/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b="0" dirty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8300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184575"/>
          </a:xfrm>
        </p:spPr>
        <p:txBody>
          <a:bodyPr>
            <a:norm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Effects: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adopting biodiesel crop narrows the food gap days by 28% for adopters </a:t>
            </a:r>
          </a:p>
          <a:p>
            <a:endParaRPr lang="en-US" sz="2400" dirty="0" smtClean="0">
              <a:cs typeface="Times New Roman" pitchFamily="18" charset="0"/>
            </a:endParaRPr>
          </a:p>
          <a:p>
            <a:r>
              <a:rPr lang="en-US" sz="2400" dirty="0" smtClean="0">
                <a:cs typeface="Times New Roman" pitchFamily="18" charset="0"/>
              </a:rPr>
              <a:t>this could potentially be attributed to </a:t>
            </a:r>
          </a:p>
          <a:p>
            <a:pPr lvl="1"/>
            <a:r>
              <a:rPr lang="en-US" sz="2400" u="sng" dirty="0" smtClean="0">
                <a:cs typeface="Times New Roman" pitchFamily="18" charset="0"/>
              </a:rPr>
              <a:t>direct effect </a:t>
            </a:r>
            <a:r>
              <a:rPr lang="en-US" sz="2400" dirty="0" smtClean="0">
                <a:cs typeface="Times New Roman" pitchFamily="18" charset="0"/>
              </a:rPr>
              <a:t>of the piecemeal cash flow farmers received from piecemeal supplies nearby village level seed collection centers</a:t>
            </a:r>
          </a:p>
          <a:p>
            <a:pPr lvl="1"/>
            <a:endParaRPr lang="en-US" sz="2400" dirty="0" smtClean="0">
              <a:cs typeface="Times New Roman" pitchFamily="18" charset="0"/>
            </a:endParaRPr>
          </a:p>
          <a:p>
            <a:pPr lvl="1"/>
            <a:r>
              <a:rPr lang="en-US" sz="2400" u="sng" dirty="0" smtClean="0"/>
              <a:t>indirect effect </a:t>
            </a:r>
            <a:r>
              <a:rPr lang="en-US" sz="2400" dirty="0" smtClean="0"/>
              <a:t>of increased use of inputs and better agricultural practices and higher income from other side crops</a:t>
            </a:r>
          </a:p>
          <a:p>
            <a:pPr lvl="1"/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3923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306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Priv</a:t>
            </a:r>
            <a:r>
              <a:rPr lang="en-GB" sz="2800" b="1" dirty="0" smtClean="0">
                <a:solidFill>
                  <a:schemeClr val="accent2"/>
                </a:solidFill>
              </a:rPr>
              <a:t>ate investment and FDI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16496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sz="2400" smtClean="0"/>
              <a:t>FDI flows compared to ODA flows to developing countries, 1970 - 2006</a:t>
            </a:r>
          </a:p>
        </p:txBody>
      </p:sp>
      <p:sp>
        <p:nvSpPr>
          <p:cNvPr id="1649667" name="Text Box 4"/>
          <p:cNvSpPr txBox="1">
            <a:spLocks noChangeArrowheads="1"/>
          </p:cNvSpPr>
          <p:nvPr/>
        </p:nvSpPr>
        <p:spPr bwMode="auto">
          <a:xfrm>
            <a:off x="468313" y="4292600"/>
            <a:ext cx="81359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endParaRPr lang="en-GB" sz="1600" b="0"/>
          </a:p>
          <a:p>
            <a:r>
              <a:rPr lang="en-GB" sz="1400" b="0" i="1"/>
              <a:t>Source: Calculated from UNCTAD</a:t>
            </a:r>
            <a:endParaRPr lang="en-US" sz="1400" b="0" i="1"/>
          </a:p>
        </p:txBody>
      </p:sp>
      <p:pic>
        <p:nvPicPr>
          <p:cNvPr id="16496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00312"/>
            <a:ext cx="8784975" cy="33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46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US" sz="2800" b="1" dirty="0" err="1" smtClean="0">
                <a:solidFill>
                  <a:schemeClr val="accent2"/>
                </a:solidFill>
              </a:rPr>
              <a:t>Priv</a:t>
            </a:r>
            <a:r>
              <a:rPr lang="en-GB" sz="2800" b="1" dirty="0" smtClean="0">
                <a:solidFill>
                  <a:schemeClr val="accent2"/>
                </a:solidFill>
              </a:rPr>
              <a:t>ate investment and FDI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1647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sz="2400" smtClean="0"/>
              <a:t>FDI stocks as percentage of GDP, 1980 – 2006 </a:t>
            </a:r>
          </a:p>
        </p:txBody>
      </p:sp>
      <p:sp>
        <p:nvSpPr>
          <p:cNvPr id="1647619" name="Text Box 4"/>
          <p:cNvSpPr txBox="1">
            <a:spLocks noChangeArrowheads="1"/>
          </p:cNvSpPr>
          <p:nvPr/>
        </p:nvSpPr>
        <p:spPr bwMode="auto">
          <a:xfrm>
            <a:off x="500063" y="6558985"/>
            <a:ext cx="6494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en-GB" sz="1400" b="0" i="1" dirty="0"/>
              <a:t>Source: Calculated from UNCTAD</a:t>
            </a:r>
            <a:endParaRPr lang="en-US" sz="1400" b="0" i="1" dirty="0"/>
          </a:p>
        </p:txBody>
      </p:sp>
      <p:pic>
        <p:nvPicPr>
          <p:cNvPr id="16476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556791"/>
            <a:ext cx="8293100" cy="50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936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32656"/>
            <a:ext cx="8229600" cy="6191969"/>
          </a:xfrm>
        </p:spPr>
        <p:txBody>
          <a:bodyPr/>
          <a:lstStyle/>
          <a:p>
            <a:pPr marL="0" indent="0" eaLnBrk="1" hangingPunct="1">
              <a:spcBef>
                <a:spcPct val="35000"/>
              </a:spcBef>
              <a:buFontTx/>
              <a:buNone/>
            </a:pPr>
            <a:r>
              <a:rPr lang="en-US" sz="2400" dirty="0" smtClean="0"/>
              <a:t>Industries offering the best opportunities for FDI in SSA</a:t>
            </a:r>
          </a:p>
        </p:txBody>
      </p:sp>
      <p:pic>
        <p:nvPicPr>
          <p:cNvPr id="1651715" name="Picture 7" descr="pr28392"/>
          <p:cNvPicPr>
            <a:picLocks noChangeAspect="1" noChangeArrowheads="1"/>
          </p:cNvPicPr>
          <p:nvPr/>
        </p:nvPicPr>
        <p:blipFill>
          <a:blip r:embed="rId3" cstate="print"/>
          <a:srcRect l="1929" t="12921" r="1929" b="6461"/>
          <a:stretch>
            <a:fillRect/>
          </a:stretch>
        </p:blipFill>
        <p:spPr bwMode="auto">
          <a:xfrm>
            <a:off x="571500" y="692697"/>
            <a:ext cx="7816850" cy="589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1716" name="TextBox 5"/>
          <p:cNvSpPr txBox="1">
            <a:spLocks noChangeArrowheads="1"/>
          </p:cNvSpPr>
          <p:nvPr/>
        </p:nvSpPr>
        <p:spPr bwMode="auto">
          <a:xfrm>
            <a:off x="6786563" y="5786438"/>
            <a:ext cx="19891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Source: UNCTAD</a:t>
            </a:r>
          </a:p>
        </p:txBody>
      </p:sp>
    </p:spTree>
    <p:extLst>
      <p:ext uri="{BB962C8B-B14F-4D97-AF65-F5344CB8AC3E}">
        <p14:creationId xmlns:p14="http://schemas.microsoft.com/office/powerpoint/2010/main" xmlns="" val="5181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accent2"/>
                </a:solidFill>
              </a:rPr>
              <a:t>The supermarket revolution</a:t>
            </a:r>
            <a:endParaRPr lang="en-US" sz="2800" b="1" smtClean="0">
              <a:solidFill>
                <a:schemeClr val="accent2"/>
              </a:solidFill>
            </a:endParaRPr>
          </a:p>
        </p:txBody>
      </p:sp>
      <p:sp>
        <p:nvSpPr>
          <p:cNvPr id="16558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2243138" algn="l"/>
              </a:tabLst>
            </a:pPr>
            <a:r>
              <a:rPr lang="en-US" sz="2400" smtClean="0"/>
              <a:t>Supermarket food retail increases with per capita income</a:t>
            </a:r>
          </a:p>
        </p:txBody>
      </p:sp>
      <p:pic>
        <p:nvPicPr>
          <p:cNvPr id="1655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1643063"/>
            <a:ext cx="76581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5812" name="TextBox 5"/>
          <p:cNvSpPr txBox="1">
            <a:spLocks noChangeArrowheads="1"/>
          </p:cNvSpPr>
          <p:nvPr/>
        </p:nvSpPr>
        <p:spPr bwMode="auto">
          <a:xfrm>
            <a:off x="500063" y="6429375"/>
            <a:ext cx="46434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0" i="1"/>
              <a:t>Source: World Development Report 2008 (p 125)</a:t>
            </a:r>
          </a:p>
        </p:txBody>
      </p:sp>
    </p:spTree>
    <p:extLst>
      <p:ext uri="{BB962C8B-B14F-4D97-AF65-F5344CB8AC3E}">
        <p14:creationId xmlns:p14="http://schemas.microsoft.com/office/powerpoint/2010/main" xmlns="" val="66974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7698</TotalTime>
  <Words>1541</Words>
  <Application>Microsoft Office PowerPoint</Application>
  <PresentationFormat>On-screen Show (4:3)</PresentationFormat>
  <Paragraphs>328</Paragraphs>
  <Slides>55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Default Design</vt:lpstr>
      <vt:lpstr>Chart</vt:lpstr>
      <vt:lpstr>Trade, Standards &amp; Poverty  (High Value Supply Chains and Poor Farmers) </vt:lpstr>
      <vt:lpstr>Issues / Motivation</vt:lpstr>
      <vt:lpstr>Slide 3</vt:lpstr>
      <vt:lpstr>Slide 4</vt:lpstr>
      <vt:lpstr>presentation</vt:lpstr>
      <vt:lpstr>Private investment and FDI</vt:lpstr>
      <vt:lpstr>Private investment and FDI</vt:lpstr>
      <vt:lpstr>Slide 8</vt:lpstr>
      <vt:lpstr>The supermarket revolution</vt:lpstr>
      <vt:lpstr>China: The Retail Olympics </vt:lpstr>
      <vt:lpstr>The supermarket revolution</vt:lpstr>
      <vt:lpstr>Slide 12</vt:lpstr>
      <vt:lpstr>Slide 13</vt:lpstr>
      <vt:lpstr>Growth in Fruit and Vegetable Exports in Africa, 1961 - 2005 </vt:lpstr>
      <vt:lpstr>Changes in Gross Agricultural OUTPUT PER CAPITA for SSA across commodity types</vt:lpstr>
      <vt:lpstr>Changes in Agricultural Labor PRODUCTIVITY for Sub Sahara Africa across commodity types</vt:lpstr>
      <vt:lpstr>Hypotheses on  commodity variations in SSA</vt:lpstr>
      <vt:lpstr>Hypotheses on   commodity variations in SSA</vt:lpstr>
      <vt:lpstr>Increasing food standards</vt:lpstr>
      <vt:lpstr>Increasing food standards</vt:lpstr>
      <vt:lpstr>Comparative Analysis: 3 Cases</vt:lpstr>
      <vt:lpstr>Poverty &amp; Smallholders</vt:lpstr>
      <vt:lpstr>1. Mada : Green Beans  </vt:lpstr>
      <vt:lpstr>Mada: Contracts in supply chain  </vt:lpstr>
      <vt:lpstr>Slide 25</vt:lpstr>
      <vt:lpstr>Slide 26</vt:lpstr>
      <vt:lpstr>Effects on technology adoption, income &amp; land use (biodiversity)</vt:lpstr>
      <vt:lpstr>Impact of vegetable contract-farming on the length of the “hungry” season in Madagascar</vt:lpstr>
      <vt:lpstr>Effects on technology adoption, income &amp; land use (biodiversity)</vt:lpstr>
      <vt:lpstr>Senegal exports</vt:lpstr>
      <vt:lpstr>2. Green beans in Senegal</vt:lpstr>
      <vt:lpstr>Slide 32</vt:lpstr>
      <vt:lpstr>Slide 33</vt:lpstr>
      <vt:lpstr>Slide 34</vt:lpstr>
      <vt:lpstr>Income effects</vt:lpstr>
      <vt:lpstr>Poverty effects (Green beans in Senegal)</vt:lpstr>
      <vt:lpstr>3. Worst Case Scenario ? tomato export in Senegal</vt:lpstr>
      <vt:lpstr>Slide 38</vt:lpstr>
      <vt:lpstr>Slide 39</vt:lpstr>
      <vt:lpstr>Slide 40</vt:lpstr>
      <vt:lpstr>Slide 41</vt:lpstr>
      <vt:lpstr>Employment</vt:lpstr>
      <vt:lpstr>Household participation</vt:lpstr>
      <vt:lpstr>Income effects</vt:lpstr>
      <vt:lpstr>Poverty Effects</vt:lpstr>
      <vt:lpstr>Gender effects</vt:lpstr>
      <vt:lpstr>Slide 47</vt:lpstr>
      <vt:lpstr>Slide 48</vt:lpstr>
      <vt:lpstr>Biodiesel chains</vt:lpstr>
      <vt:lpstr>Study area – generally food insecure</vt:lpstr>
      <vt:lpstr>Castor contract farming in the study area</vt:lpstr>
      <vt:lpstr>Preliminary findings</vt:lpstr>
      <vt:lpstr>Preliminary results </vt:lpstr>
      <vt:lpstr>…preliminary results</vt:lpstr>
      <vt:lpstr>Slide 55</vt:lpstr>
    </vt:vector>
  </TitlesOfParts>
  <Company>K.U.Leuven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Value Global Supply Chains, EU Food Safety Policy and Smallholders in Developing Countries</dc:title>
  <dc:creator>Faculteit ETEW</dc:creator>
  <cp:lastModifiedBy>Caitlin Nordehn</cp:lastModifiedBy>
  <cp:revision>157</cp:revision>
  <dcterms:created xsi:type="dcterms:W3CDTF">2006-01-31T12:47:37Z</dcterms:created>
  <dcterms:modified xsi:type="dcterms:W3CDTF">2012-03-16T14:18:19Z</dcterms:modified>
</cp:coreProperties>
</file>